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sldIdLst>
    <p:sldId id="267" r:id="rId3"/>
    <p:sldId id="1330" r:id="rId5"/>
    <p:sldId id="1398" r:id="rId6"/>
    <p:sldId id="1271" r:id="rId7"/>
    <p:sldId id="1470" r:id="rId8"/>
    <p:sldId id="1480" r:id="rId9"/>
    <p:sldId id="1399" r:id="rId10"/>
    <p:sldId id="1401" r:id="rId11"/>
    <p:sldId id="1482" r:id="rId12"/>
    <p:sldId id="1481" r:id="rId13"/>
    <p:sldId id="1414" r:id="rId14"/>
    <p:sldId id="1424" r:id="rId15"/>
    <p:sldId id="1425" r:id="rId16"/>
    <p:sldId id="1566" r:id="rId17"/>
    <p:sldId id="1472" r:id="rId18"/>
    <p:sldId id="1421" r:id="rId19"/>
    <p:sldId id="1420" r:id="rId20"/>
    <p:sldId id="1415" r:id="rId21"/>
    <p:sldId id="1416" r:id="rId22"/>
    <p:sldId id="1422" r:id="rId23"/>
    <p:sldId id="1469" r:id="rId24"/>
    <p:sldId id="1418" r:id="rId25"/>
    <p:sldId id="1417" r:id="rId26"/>
    <p:sldId id="1485" r:id="rId27"/>
    <p:sldId id="1567" r:id="rId28"/>
    <p:sldId id="1471" r:id="rId29"/>
    <p:sldId id="1426" r:id="rId30"/>
    <p:sldId id="1423" r:id="rId31"/>
    <p:sldId id="1403" r:id="rId32"/>
    <p:sldId id="1404" r:id="rId33"/>
    <p:sldId id="1427" r:id="rId34"/>
    <p:sldId id="1428" r:id="rId35"/>
    <p:sldId id="1430" r:id="rId36"/>
    <p:sldId id="1405" r:id="rId37"/>
    <p:sldId id="1473" r:id="rId38"/>
    <p:sldId id="1431" r:id="rId39"/>
    <p:sldId id="1429" r:id="rId40"/>
    <p:sldId id="1433" r:id="rId41"/>
    <p:sldId id="1434" r:id="rId42"/>
    <p:sldId id="1484" r:id="rId43"/>
    <p:sldId id="1483" r:id="rId44"/>
    <p:sldId id="1406" r:id="rId45"/>
    <p:sldId id="1435" r:id="rId46"/>
    <p:sldId id="1436" r:id="rId47"/>
    <p:sldId id="1438" r:id="rId48"/>
    <p:sldId id="1407" r:id="rId49"/>
    <p:sldId id="1437" r:id="rId50"/>
    <p:sldId id="1439" r:id="rId51"/>
    <p:sldId id="1440" r:id="rId52"/>
    <p:sldId id="1441" r:id="rId53"/>
    <p:sldId id="1442" r:id="rId54"/>
    <p:sldId id="1444" r:id="rId55"/>
    <p:sldId id="1443" r:id="rId56"/>
    <p:sldId id="1408" r:id="rId57"/>
    <p:sldId id="1409" r:id="rId58"/>
    <p:sldId id="1445" r:id="rId59"/>
    <p:sldId id="1446" r:id="rId60"/>
    <p:sldId id="1447" r:id="rId61"/>
    <p:sldId id="1448" r:id="rId62"/>
    <p:sldId id="1451" r:id="rId63"/>
    <p:sldId id="1452" r:id="rId64"/>
    <p:sldId id="1453" r:id="rId65"/>
    <p:sldId id="1454" r:id="rId66"/>
    <p:sldId id="1449" r:id="rId67"/>
    <p:sldId id="1450" r:id="rId68"/>
    <p:sldId id="1410" r:id="rId69"/>
    <p:sldId id="1475" r:id="rId70"/>
    <p:sldId id="1476" r:id="rId71"/>
    <p:sldId id="1477" r:id="rId72"/>
    <p:sldId id="1478" r:id="rId73"/>
    <p:sldId id="1479" r:id="rId74"/>
    <p:sldId id="1474" r:id="rId75"/>
    <p:sldId id="1486" r:id="rId76"/>
    <p:sldId id="1455" r:id="rId77"/>
    <p:sldId id="1487" r:id="rId78"/>
    <p:sldId id="1488" r:id="rId79"/>
    <p:sldId id="1489" r:id="rId80"/>
    <p:sldId id="1456" r:id="rId81"/>
    <p:sldId id="1457" r:id="rId82"/>
    <p:sldId id="1411" r:id="rId83"/>
    <p:sldId id="1458" r:id="rId84"/>
    <p:sldId id="1459" r:id="rId85"/>
    <p:sldId id="1460" r:id="rId86"/>
    <p:sldId id="1464" r:id="rId87"/>
    <p:sldId id="1412" r:id="rId88"/>
    <p:sldId id="1461" r:id="rId89"/>
    <p:sldId id="1465" r:id="rId90"/>
    <p:sldId id="1466" r:id="rId91"/>
    <p:sldId id="1467" r:id="rId92"/>
    <p:sldId id="1462" r:id="rId93"/>
    <p:sldId id="1468" r:id="rId94"/>
    <p:sldId id="1463" r:id="rId95"/>
    <p:sldId id="1326" r:id="rId96"/>
  </p:sldIdLst>
  <p:sldSz cx="9144000" cy="6858000" type="screen4x3"/>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bingshu"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318F"/>
    <a:srgbClr val="A747C1"/>
    <a:srgbClr val="0AA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93" autoAdjust="0"/>
    <p:restoredTop sz="78951" autoAdjust="0"/>
  </p:normalViewPr>
  <p:slideViewPr>
    <p:cSldViewPr snapToGrid="0">
      <p:cViewPr varScale="1">
        <p:scale>
          <a:sx n="59" d="100"/>
          <a:sy n="59" d="100"/>
        </p:scale>
        <p:origin x="818"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2.xml"/><Relationship Id="rId100" Type="http://schemas.openxmlformats.org/officeDocument/2006/relationships/commentAuthors" Target="commentAuthor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674AE-0E5C-4933-9F7F-A2E455558F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DC50-7547-4C2F-ADE7-16EE32F447A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世界末日问题   </a:t>
            </a:r>
            <a:r>
              <a:rPr lang="en-US" altLang="zh-CN" dirty="0"/>
              <a:t>3</a:t>
            </a:r>
            <a:r>
              <a:rPr lang="zh-CN" altLang="en-US" dirty="0"/>
              <a:t>个盘子移动了</a:t>
            </a:r>
            <a:r>
              <a:rPr lang="en-US" altLang="zh-CN" dirty="0"/>
              <a:t>7</a:t>
            </a:r>
            <a:r>
              <a:rPr lang="zh-CN" altLang="en-US" dirty="0"/>
              <a:t>次</a:t>
            </a:r>
            <a:endParaRPr lang="en-US" altLang="zh-CN" dirty="0"/>
          </a:p>
          <a:p>
            <a:r>
              <a:rPr lang="zh-CN" altLang="en-US" dirty="0"/>
              <a:t>如果是</a:t>
            </a:r>
            <a:r>
              <a:rPr lang="en-US" altLang="zh-CN" dirty="0"/>
              <a:t>64</a:t>
            </a:r>
            <a:r>
              <a:rPr lang="zh-CN" altLang="en-US" dirty="0"/>
              <a:t>个盘子搬动，很复杂 次数很多。几乎代价不可行</a:t>
            </a:r>
            <a:endParaRPr lang="en-US" altLang="zh-CN" dirty="0"/>
          </a:p>
          <a:p>
            <a:endParaRPr lang="en-US" altLang="zh-CN" dirty="0"/>
          </a:p>
          <a:p>
            <a:r>
              <a:rPr lang="zh-CN" altLang="en-US" dirty="0"/>
              <a:t>递归调用代码很简洁，执行起来很复杂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数据指向的时候 要加一个例子  板书</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世界末日问题   </a:t>
            </a:r>
            <a:r>
              <a:rPr lang="en-US" altLang="zh-CN" dirty="0"/>
              <a:t>3</a:t>
            </a:r>
            <a:r>
              <a:rPr lang="zh-CN" altLang="en-US" dirty="0"/>
              <a:t>个盘子移动了</a:t>
            </a:r>
            <a:r>
              <a:rPr lang="en-US" altLang="zh-CN" dirty="0"/>
              <a:t>7</a:t>
            </a:r>
            <a:r>
              <a:rPr lang="zh-CN" altLang="en-US" dirty="0"/>
              <a:t>次</a:t>
            </a:r>
            <a:endParaRPr lang="en-US" altLang="zh-CN" dirty="0"/>
          </a:p>
          <a:p>
            <a:r>
              <a:rPr lang="zh-CN" altLang="en-US" dirty="0"/>
              <a:t>如果是</a:t>
            </a:r>
            <a:r>
              <a:rPr lang="en-US" altLang="zh-CN" dirty="0"/>
              <a:t>64</a:t>
            </a:r>
            <a:r>
              <a:rPr lang="zh-CN" altLang="en-US" dirty="0"/>
              <a:t>个盘子搬动，很复杂 次数很多。几乎代价不可行</a:t>
            </a:r>
            <a:endParaRPr lang="en-US" altLang="zh-CN" dirty="0"/>
          </a:p>
          <a:p>
            <a:endParaRPr lang="en-US" altLang="zh-CN" dirty="0"/>
          </a:p>
          <a:p>
            <a:r>
              <a:rPr lang="zh-CN" altLang="en-US" dirty="0"/>
              <a:t>代码很简洁，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世界末日问题   </a:t>
            </a:r>
            <a:r>
              <a:rPr lang="en-US" altLang="zh-CN" dirty="0"/>
              <a:t>3</a:t>
            </a:r>
            <a:r>
              <a:rPr lang="zh-CN" altLang="en-US" dirty="0"/>
              <a:t>个盘子移动了</a:t>
            </a:r>
            <a:r>
              <a:rPr lang="en-US" altLang="zh-CN" dirty="0"/>
              <a:t>7</a:t>
            </a:r>
            <a:r>
              <a:rPr lang="zh-CN" altLang="en-US" dirty="0"/>
              <a:t>次</a:t>
            </a:r>
            <a:endParaRPr lang="en-US" altLang="zh-CN" dirty="0"/>
          </a:p>
          <a:p>
            <a:r>
              <a:rPr lang="zh-CN" altLang="en-US" dirty="0"/>
              <a:t>如果是</a:t>
            </a:r>
            <a:r>
              <a:rPr lang="en-US" altLang="zh-CN" dirty="0"/>
              <a:t>64</a:t>
            </a:r>
            <a:r>
              <a:rPr lang="zh-CN" altLang="en-US" dirty="0"/>
              <a:t>个盘子搬动，很复杂 次数很多。几乎代价不可行</a:t>
            </a:r>
            <a:endParaRPr lang="en-US" altLang="zh-CN" dirty="0"/>
          </a:p>
          <a:p>
            <a:endParaRPr lang="en-US" altLang="zh-CN" dirty="0"/>
          </a:p>
          <a:p>
            <a:r>
              <a:rPr lang="zh-CN" altLang="en-US" dirty="0"/>
              <a:t>代码很简洁，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世界末日问题：   </a:t>
            </a:r>
            <a:r>
              <a:rPr lang="en-US" altLang="zh-CN" dirty="0"/>
              <a:t>3</a:t>
            </a:r>
            <a:r>
              <a:rPr lang="zh-CN" altLang="en-US" dirty="0"/>
              <a:t>个盘子移动了</a:t>
            </a:r>
            <a:r>
              <a:rPr lang="en-US" altLang="zh-CN" dirty="0"/>
              <a:t>7</a:t>
            </a:r>
            <a:r>
              <a:rPr lang="zh-CN" altLang="en-US" dirty="0"/>
              <a:t>次</a:t>
            </a:r>
            <a:endParaRPr lang="zh-CN" altLang="en-US" dirty="0"/>
          </a:p>
          <a:p>
            <a:r>
              <a:rPr lang="en-US" altLang="zh-CN" dirty="0">
                <a:sym typeface="+mn-ea"/>
              </a:rPr>
              <a:t>http://nigeerhuo.com/Hanoi/index.html</a:t>
            </a:r>
            <a:endParaRPr lang="zh-CN" altLang="en-US" dirty="0"/>
          </a:p>
          <a:p>
            <a:endParaRPr lang="en-US" altLang="zh-CN" dirty="0"/>
          </a:p>
          <a:p>
            <a:r>
              <a:rPr lang="zh-CN" altLang="en-US" dirty="0"/>
              <a:t>如果是</a:t>
            </a:r>
            <a:r>
              <a:rPr lang="en-US" altLang="zh-CN" dirty="0"/>
              <a:t>64</a:t>
            </a:r>
            <a:r>
              <a:rPr lang="zh-CN" altLang="en-US" dirty="0"/>
              <a:t>个盘子搬动，很复杂 次数很多。几乎代价不可行</a:t>
            </a:r>
            <a:endParaRPr lang="en-US" altLang="zh-CN" dirty="0"/>
          </a:p>
          <a:p>
            <a:endParaRPr lang="en-US" altLang="zh-CN" dirty="0"/>
          </a:p>
          <a:p>
            <a:r>
              <a:rPr lang="zh-CN" altLang="en-US" dirty="0"/>
              <a:t>代码很简洁，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为什么消除递归，  理解递归，，递归的执行过程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为什么消除递归，  理解递归，，递归的执行过程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为什么消除递归，  理解递归，，递归的执行过程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栈是支持递归实现的形式</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数据指向的时候 要加一个例子  板书</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数据指向的时候 要加一个例子  板书</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en-US" altLang="zh-CN" dirty="0"/>
              <a:t>http://sn.people.com.cn/n2/2022/0415/c186331-35224479.html</a:t>
            </a:r>
            <a:endParaRPr lang="en-US" altLang="zh-CN" dirty="0"/>
          </a:p>
          <a:p>
            <a:pPr lvl="0"/>
            <a:r>
              <a:rPr lang="en-US" altLang="zh-CN" b="0" i="0" dirty="0">
                <a:solidFill>
                  <a:srgbClr val="000000"/>
                </a:solidFill>
                <a:effectLst/>
                <a:latin typeface="微软雅黑" panose="020B0503020204020204" pitchFamily="34" charset="-122"/>
                <a:ea typeface="微软雅黑" panose="020B0503020204020204" pitchFamily="34" charset="-122"/>
              </a:rPr>
              <a:t>2022</a:t>
            </a:r>
            <a:r>
              <a:rPr lang="zh-CN" altLang="en-US" b="0" i="0" dirty="0">
                <a:solidFill>
                  <a:srgbClr val="000000"/>
                </a:solidFill>
                <a:effectLst/>
                <a:latin typeface="微软雅黑" panose="020B0503020204020204" pitchFamily="34" charset="-122"/>
                <a:ea typeface="微软雅黑" panose="020B0503020204020204" pitchFamily="34" charset="-122"/>
              </a:rPr>
              <a:t>年</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月</a:t>
            </a:r>
            <a:r>
              <a:rPr lang="en-US" altLang="zh-CN" b="0" i="0" dirty="0">
                <a:solidFill>
                  <a:srgbClr val="000000"/>
                </a:solidFill>
                <a:effectLst/>
                <a:latin typeface="微软雅黑" panose="020B0503020204020204" pitchFamily="34" charset="-122"/>
                <a:ea typeface="微软雅黑" panose="020B0503020204020204" pitchFamily="34" charset="-122"/>
              </a:rPr>
              <a:t>12</a:t>
            </a:r>
            <a:r>
              <a:rPr lang="zh-CN" altLang="en-US" b="0" i="0" dirty="0">
                <a:solidFill>
                  <a:srgbClr val="000000"/>
                </a:solidFill>
                <a:effectLst/>
                <a:latin typeface="微软雅黑" panose="020B0503020204020204" pitchFamily="34" charset="-122"/>
                <a:ea typeface="微软雅黑" panose="020B0503020204020204" pitchFamily="34" charset="-122"/>
              </a:rPr>
              <a:t>日开始，西安推出第一张核酸筛查凭证贴纸。</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0"/>
            <a:r>
              <a:rPr lang="zh-CN" altLang="en-US" b="0" i="0" dirty="0">
                <a:solidFill>
                  <a:srgbClr val="000000"/>
                </a:solidFill>
                <a:effectLst/>
                <a:latin typeface="微软雅黑" panose="020B0503020204020204" pitchFamily="34" charset="-122"/>
                <a:ea typeface="微软雅黑" panose="020B0503020204020204" pitchFamily="34" charset="-122"/>
              </a:rPr>
              <a:t>贴贴”们呆萌惹人爱的形象，不仅调动了西安人参与核酸检测的积极性，也是有纪念意义的小收藏。</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好像就是单链表操作，是吧？</a:t>
            </a:r>
            <a:endParaRPr lang="en-US" altLang="zh-CN" dirty="0"/>
          </a:p>
          <a:p>
            <a:r>
              <a:rPr lang="zh-CN" altLang="en-US" dirty="0"/>
              <a:t>这个就是给出了两个指针， 一个队首指针 一个队尾指针 分别做控制。</a:t>
            </a:r>
            <a:endParaRPr lang="en-US" altLang="zh-CN" dirty="0"/>
          </a:p>
          <a:p>
            <a:r>
              <a:rPr lang="zh-CN" altLang="en-US" dirty="0"/>
              <a:t>链队列里面介绍的就是单链表的操作</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队首指针，队尾指针，</a:t>
            </a:r>
            <a:endParaRPr lang="zh-CN" altLang="en-US" dirty="0"/>
          </a:p>
          <a:p>
            <a:r>
              <a:rPr lang="zh-CN" altLang="en-US" dirty="0"/>
              <a:t>看成为循环队列 ，       加模运算（求余数），  看成为首尾相接的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队首指针</a:t>
            </a:r>
            <a:r>
              <a:rPr lang="en-US" altLang="zh-CN" dirty="0"/>
              <a:t>==</a:t>
            </a:r>
            <a:r>
              <a:rPr lang="zh-CN" altLang="en-US" dirty="0"/>
              <a:t>队尾指针，如何判定是满了 还是空了？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约定：</a:t>
            </a:r>
            <a:r>
              <a:rPr lang="en-US" altLang="zh-CN" dirty="0"/>
              <a:t>f</a:t>
            </a:r>
            <a:r>
              <a:rPr lang="zh-CN" altLang="en-US" dirty="0"/>
              <a:t>指向队首指针， </a:t>
            </a:r>
            <a:r>
              <a:rPr lang="en-US" altLang="zh-CN" dirty="0"/>
              <a:t>r</a:t>
            </a:r>
            <a:r>
              <a:rPr lang="zh-CN" altLang="en-US" dirty="0"/>
              <a:t>指向实际队尾的下一个</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约定：</a:t>
            </a:r>
            <a:r>
              <a:rPr lang="en-US" altLang="zh-CN" dirty="0"/>
              <a:t>f</a:t>
            </a:r>
            <a:r>
              <a:rPr lang="zh-CN" altLang="en-US" dirty="0"/>
              <a:t>指向队首指针， </a:t>
            </a:r>
            <a:r>
              <a:rPr lang="en-US" altLang="zh-CN" dirty="0"/>
              <a:t>r</a:t>
            </a:r>
            <a:r>
              <a:rPr lang="zh-CN" altLang="en-US" dirty="0"/>
              <a:t>指向实际队尾的下一个</a:t>
            </a:r>
            <a:endParaRPr lang="zh-CN" altLang="en-US" dirty="0"/>
          </a:p>
          <a:p>
            <a:r>
              <a:rPr lang="zh-CN" altLang="en-US" dirty="0"/>
              <a:t>损失一个空间来判定队满还是队空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数据指向的时候 要加一个例子  板书</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http://www.stdaily.com/index/kejixinwen/202202/9b23c85d8a4b44a5b908aeaea0c4872d.shtml</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队列为什么要设置两个指针？</a:t>
            </a:r>
            <a:endParaRPr lang="en-US" altLang="zh-CN" dirty="0"/>
          </a:p>
          <a:p>
            <a:r>
              <a:rPr lang="zh-CN" altLang="en-US" dirty="0"/>
              <a:t>因为在队列里面有两个变化方向 ，进队和出队，  进队的时候要用“队尾指针”，</a:t>
            </a:r>
            <a:endParaRPr lang="en-US" altLang="zh-CN" dirty="0"/>
          </a:p>
          <a:p>
            <a:r>
              <a:rPr lang="zh-CN" altLang="en-US" dirty="0"/>
              <a:t>出队要用“队首指针” ，是动态变化的两个位置，跟结构密切相关的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求最大公约数的递归算法</a:t>
            </a:r>
            <a:r>
              <a:rPr lang="en-US" altLang="zh-CN" dirty="0"/>
              <a:t>——</a:t>
            </a:r>
            <a:r>
              <a:rPr lang="zh-CN" altLang="en-US" dirty="0"/>
              <a:t>辗转相除， </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要看懂 并理解其内部的机制</a:t>
            </a:r>
            <a:endParaRPr lang="en-US" altLang="zh-CN" dirty="0"/>
          </a:p>
          <a:p>
            <a:r>
              <a:rPr lang="zh-CN" altLang="en-US" dirty="0"/>
              <a:t>栈和递归的关系，，，将递归变成循环的方式  </a:t>
            </a:r>
            <a:endParaRPr lang="en-US" altLang="zh-CN" dirty="0"/>
          </a:p>
          <a:p>
            <a:r>
              <a:rPr lang="zh-CN" altLang="en-US" dirty="0"/>
              <a:t>要用程序设计的基础将想法变成算法 </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https://tumamocsketchbook.com/2021/05/what-is-the-golden-spiral-to-understand-it-we-need-to-draw-it.html</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08363" y="849313"/>
            <a:ext cx="3057525" cy="2293937"/>
          </a:xfrm>
        </p:spPr>
      </p:sp>
      <p:sp>
        <p:nvSpPr>
          <p:cNvPr id="3" name="Notes Placeholder 2"/>
          <p:cNvSpPr>
            <a:spLocks noGrp="1"/>
          </p:cNvSpPr>
          <p:nvPr>
            <p:ph type="body" idx="1"/>
          </p:nvPr>
        </p:nvSpPr>
        <p:spPr/>
        <p:txBody>
          <a:bodyPr/>
          <a:lstStyle/>
          <a:p>
            <a:r>
              <a:rPr lang="en-US" altLang="zh-CN" dirty="0"/>
              <a:t>Thanks for your attentions. </a:t>
            </a:r>
            <a:endParaRPr lang="en-US" dirty="0"/>
          </a:p>
        </p:txBody>
      </p:sp>
      <p:sp>
        <p:nvSpPr>
          <p:cNvPr id="4" name="Slide Number Placeholder 3"/>
          <p:cNvSpPr>
            <a:spLocks noGrp="1"/>
          </p:cNvSpPr>
          <p:nvPr>
            <p:ph type="sldNum" sz="quarter" idx="10"/>
          </p:nvPr>
        </p:nvSpPr>
        <p:spPr/>
        <p:txBody>
          <a:bodyPr/>
          <a:lstStyle/>
          <a:p>
            <a:fld id="{CAEE754D-AB13-4A80-B6E4-342A5DABBA1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EF7BF5-C312-441F-B6C9-2A4DC373BF80}"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568593-0C0F-49B3-8154-AD2DACF2C34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3AEA64-A43D-4AFC-9488-F5EAA094524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ndParaRPr>
          </a:p>
        </p:txBody>
      </p:sp>
      <p:grpSp>
        <p:nvGrpSpPr>
          <p:cNvPr id="21507" name="组合 9"/>
          <p:cNvGrpSpPr/>
          <p:nvPr/>
        </p:nvGrpSpPr>
        <p:grpSpPr>
          <a:xfrm>
            <a:off x="7243763" y="117475"/>
            <a:ext cx="1562100" cy="488950"/>
            <a:chOff x="158385" y="286693"/>
            <a:chExt cx="2644699" cy="621357"/>
          </a:xfrm>
        </p:grpSpPr>
        <p:pic>
          <p:nvPicPr>
            <p:cNvPr id="21508" name="图片 11"/>
            <p:cNvPicPr>
              <a:picLocks noChangeAspect="1"/>
            </p:cNvPicPr>
            <p:nvPr/>
          </p:nvPicPr>
          <p:blipFill>
            <a:blip r:embed="rId2"/>
            <a:stretch>
              <a:fillRect/>
            </a:stretch>
          </p:blipFill>
          <p:spPr>
            <a:xfrm>
              <a:off x="840002" y="350462"/>
              <a:ext cx="1963082" cy="493819"/>
            </a:xfrm>
            <a:prstGeom prst="rect">
              <a:avLst/>
            </a:prstGeom>
            <a:noFill/>
            <a:ln w="9525">
              <a:noFill/>
            </a:ln>
          </p:spPr>
        </p:pic>
        <p:pic>
          <p:nvPicPr>
            <p:cNvPr id="21509" name="图片 12"/>
            <p:cNvPicPr>
              <a:picLocks noChangeAspect="1"/>
            </p:cNvPicPr>
            <p:nvPr/>
          </p:nvPicPr>
          <p:blipFill>
            <a:blip r:embed="rId3"/>
            <a:stretch>
              <a:fillRect/>
            </a:stretch>
          </p:blipFill>
          <p:spPr>
            <a:xfrm>
              <a:off x="158385" y="286693"/>
              <a:ext cx="622312" cy="621357"/>
            </a:xfrm>
            <a:prstGeom prst="rect">
              <a:avLst/>
            </a:prstGeom>
            <a:noFill/>
            <a:ln w="9525">
              <a:noFill/>
            </a:ln>
          </p:spPr>
        </p:pic>
      </p:grpSp>
      <p:sp>
        <p:nvSpPr>
          <p:cNvPr id="11" name="灯片编号占位符 5"/>
          <p:cNvSpPr>
            <a:spLocks noGrp="1"/>
          </p:cNvSpPr>
          <p:nvPr>
            <p:ph type="sldNum" sz="quarter" idx="4"/>
          </p:nvPr>
        </p:nvSpPr>
        <p:spPr>
          <a:xfrm>
            <a:off x="8165068" y="6356350"/>
            <a:ext cx="1035844" cy="365125"/>
          </a:xfrm>
          <a:prstGeom prst="rect">
            <a:avLst/>
          </a:prstGeom>
        </p:spPr>
        <p:txBody>
          <a:bodyPr vert="horz" wrap="square" lIns="91440" tIns="45720" rIns="91440" bIns="45720" numCol="1" anchor="ctr" anchorCtr="0" compatLnSpc="1"/>
          <a:lstStyle>
            <a:lvl1pPr algn="ctr" eaLnBrk="0" hangingPunct="0">
              <a:defRPr sz="2400" b="1" smtClean="0">
                <a:solidFill>
                  <a:srgbClr val="0070C0"/>
                </a:solidFill>
              </a:defRPr>
            </a:lvl1p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
        <p:nvSpPr>
          <p:cNvPr id="12" name="日期占位符 1"/>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defRPr/>
            </a:lvl1pPr>
          </a:lstStyle>
          <a:p>
            <a:pPr>
              <a:defRPr/>
            </a:pPr>
            <a:fld id="{01790305-AABB-48BA-B524-6DA42CFC97D3}" type="datetime1">
              <a:rPr lang="zh-CN" altLang="en-US" smtClean="0">
                <a:solidFill>
                  <a:prstClr val="black">
                    <a:tint val="75000"/>
                  </a:prstClr>
                </a:solidFill>
              </a:rPr>
            </a:fld>
            <a:endParaRPr lang="zh-CN" altLang="en-US">
              <a:solidFill>
                <a:prstClr val="black">
                  <a:tint val="75000"/>
                </a:prstClr>
              </a:solidFill>
            </a:endParaRPr>
          </a:p>
        </p:txBody>
      </p:sp>
      <p:sp>
        <p:nvSpPr>
          <p:cNvPr id="13" name="页脚占位符 2"/>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defRPr/>
            </a:lvl1pPr>
          </a:lstStyle>
          <a:p>
            <a:pPr>
              <a:defRPr/>
            </a:pPr>
            <a:endParaRPr lang="zh-CN" altLang="en-US">
              <a:solidFill>
                <a:prstClr val="black">
                  <a:tint val="7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501B8E-31AA-47FB-B48F-15F7878F652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31FEBFF-ECBF-4FA4-9DA0-FBBDEE80DD4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A8DDADF-0345-46A8-B192-0ED522001E3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52801E1-6468-4667-A5F6-88D7E589FD37}"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8417702-808C-415D-BE58-CD3A4C75CB9A}"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F56835-752F-4BA4-AEEB-4BF7CF8F1CED}"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B3C8D9-2787-4C26-9F4E-D386303FB39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A8C17C5-9BF0-4983-A1D4-F48A8BD527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849870-2574-4B81-94A8-CC35298539AC}" type="datetime1">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C87717-A16C-46C8-8501-38B3BAF8FB9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wangbingshu@nwpu.edu.cn"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3.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4.GIF"/></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20.jpe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2.xml"/><Relationship Id="rId4" Type="http://schemas.openxmlformats.org/officeDocument/2006/relationships/image" Target="../media/image22.jpeg"/><Relationship Id="rId3" Type="http://schemas.openxmlformats.org/officeDocument/2006/relationships/image" Target="../media/image21.png"/><Relationship Id="rId2" Type="http://schemas.microsoft.com/office/2007/relationships/media" Target="../media/media2.mp4"/><Relationship Id="rId1" Type="http://schemas.openxmlformats.org/officeDocument/2006/relationships/video" Target="../media/media2.mp4"/></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4.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07348" y="1755199"/>
            <a:ext cx="5250156" cy="1015663"/>
          </a:xfrm>
          <a:prstGeom prst="rect">
            <a:avLst/>
          </a:prstGeom>
          <a:solidFill>
            <a:schemeClr val="bg1"/>
          </a:solidFill>
        </p:spPr>
        <p:txBody>
          <a:bodyPr wrap="none" rtlCol="0">
            <a:spAutoFit/>
          </a:bodyPr>
          <a:lstStyle/>
          <a:p>
            <a:pPr algn="ctr"/>
            <a:r>
              <a:rPr lang="en-US" altLang="zh-CN" sz="6000" kern="100" dirty="0">
                <a:solidFill>
                  <a:srgbClr val="000000"/>
                </a:solidFill>
              </a:rPr>
              <a:t>Data Structures</a:t>
            </a:r>
            <a:endParaRPr lang="en-US" altLang="zh-CN" sz="6000" kern="100" dirty="0">
              <a:solidFill>
                <a:srgbClr val="000000"/>
              </a:solidFill>
            </a:endParaRPr>
          </a:p>
        </p:txBody>
      </p:sp>
      <p:sp>
        <p:nvSpPr>
          <p:cNvPr id="10" name="矩形: 圆角 9"/>
          <p:cNvSpPr/>
          <p:nvPr/>
        </p:nvSpPr>
        <p:spPr>
          <a:xfrm>
            <a:off x="0" y="6662345"/>
            <a:ext cx="9144000" cy="18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0" y="-1"/>
            <a:ext cx="9144000" cy="923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3967262" cy="1023672"/>
          </a:xfrm>
          <a:prstGeom prst="rect">
            <a:avLst/>
          </a:prstGeom>
        </p:spPr>
      </p:pic>
      <p:sp>
        <p:nvSpPr>
          <p:cNvPr id="13" name="文本框 12"/>
          <p:cNvSpPr txBox="1"/>
          <p:nvPr/>
        </p:nvSpPr>
        <p:spPr>
          <a:xfrm>
            <a:off x="4572001" y="128755"/>
            <a:ext cx="4572000" cy="584775"/>
          </a:xfrm>
          <a:prstGeom prst="rect">
            <a:avLst/>
          </a:prstGeom>
          <a:noFill/>
        </p:spPr>
        <p:txBody>
          <a:bodyPr wrap="square">
            <a:spAutoFit/>
          </a:bodyPr>
          <a:lstStyle/>
          <a:p>
            <a:r>
              <a:rPr lang="en-US" altLang="zh-CN" sz="3200" dirty="0">
                <a:solidFill>
                  <a:schemeClr val="bg1"/>
                </a:solidFill>
              </a:rPr>
              <a:t>School of Software</a:t>
            </a:r>
            <a:endParaRPr lang="zh-CN" altLang="en-US" sz="3000" dirty="0">
              <a:solidFill>
                <a:schemeClr val="bg1"/>
              </a:solidFill>
            </a:endParaRPr>
          </a:p>
        </p:txBody>
      </p:sp>
      <p:sp>
        <p:nvSpPr>
          <p:cNvPr id="14" name="文本框 13"/>
          <p:cNvSpPr txBox="1"/>
          <p:nvPr/>
        </p:nvSpPr>
        <p:spPr>
          <a:xfrm>
            <a:off x="2529359" y="2857970"/>
            <a:ext cx="4129405" cy="39878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2024 for undergraduates</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523096" y="4431224"/>
            <a:ext cx="3967263" cy="521970"/>
          </a:xfrm>
          <a:prstGeom prst="rect">
            <a:avLst/>
          </a:prstGeom>
          <a:noFill/>
        </p:spPr>
        <p:txBody>
          <a:bodyPr wrap="square">
            <a:spAutoFit/>
          </a:bodyPr>
          <a:lstStyle/>
          <a:p>
            <a:pPr algn="ctr"/>
            <a:r>
              <a:rPr lang="en-US" altLang="zh-CN" sz="2800" dirty="0">
                <a:latin typeface="Times New Roman" panose="02020603050405020304" charset="0"/>
                <a:cs typeface="Times New Roman" panose="02020603050405020304" charset="0"/>
              </a:rPr>
              <a:t> Bingshu Wang</a:t>
            </a:r>
            <a:r>
              <a:rPr lang="en-US" altLang="zh-CN" sz="2800" dirty="0">
                <a:latin typeface="NimbusRomNo9L-Regu"/>
              </a:rPr>
              <a:t> </a:t>
            </a:r>
            <a:r>
              <a:rPr lang="zh-CN" altLang="en-US" sz="2800" dirty="0">
                <a:latin typeface="NimbusRomNo9L-Regu"/>
              </a:rPr>
              <a:t>（王兵书）</a:t>
            </a:r>
            <a:endParaRPr lang="en-US" altLang="zh-CN" sz="2800" dirty="0">
              <a:latin typeface="NimbusRomNo9L-Regu"/>
            </a:endParaRPr>
          </a:p>
        </p:txBody>
      </p:sp>
      <p:sp>
        <p:nvSpPr>
          <p:cNvPr id="18" name="文本框 17"/>
          <p:cNvSpPr txBox="1"/>
          <p:nvPr/>
        </p:nvSpPr>
        <p:spPr>
          <a:xfrm>
            <a:off x="2100877" y="6127588"/>
            <a:ext cx="5027337" cy="461665"/>
          </a:xfrm>
          <a:prstGeom prst="rect">
            <a:avLst/>
          </a:prstGeom>
          <a:noFill/>
        </p:spPr>
        <p:txBody>
          <a:bodyPr wrap="none" rtlCol="0">
            <a:spAutoFit/>
          </a:bodyPr>
          <a:lstStyle/>
          <a:p>
            <a:pPr algn="ctr"/>
            <a:r>
              <a:rPr lang="en-US" altLang="zh-CN" sz="2400" dirty="0"/>
              <a:t>Email</a:t>
            </a:r>
            <a:r>
              <a:rPr lang="zh-CN" altLang="en-US" sz="2400" dirty="0"/>
              <a:t>：</a:t>
            </a:r>
            <a:r>
              <a:rPr lang="en-US" altLang="zh-CN" sz="2400" dirty="0">
                <a:hlinkClick r:id="rId2"/>
              </a:rPr>
              <a:t>wangbingshu@nwpu.edu.cn</a:t>
            </a:r>
            <a:r>
              <a:rPr lang="en-US" altLang="zh-CN" sz="2400" dirty="0"/>
              <a:t> </a:t>
            </a:r>
            <a:endParaRPr lang="zh-CN" altLang="en-US" sz="2400" dirty="0"/>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904684" cy="743217"/>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solidFill>
                  <a:schemeClr val="bg1"/>
                </a:solidFill>
                <a:latin typeface="微软雅黑" panose="020B0503020204020204" pitchFamily="34" charset="-122"/>
                <a:ea typeface="微软雅黑" panose="020B0503020204020204" pitchFamily="34" charset="-122"/>
              </a:rPr>
              <a:t>递归特性问题：递归定义的数学函数</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504598" y="1357503"/>
            <a:ext cx="2805576" cy="523220"/>
          </a:xfrm>
          <a:prstGeom prst="rect">
            <a:avLst/>
          </a:prstGeom>
          <a:noFill/>
        </p:spPr>
        <p:txBody>
          <a:bodyPr wrap="none" rtlCol="0">
            <a:spAutoFit/>
          </a:bodyPr>
          <a:lstStyle/>
          <a:p>
            <a:r>
              <a:rPr lang="en-US" altLang="zh-CN" sz="2800" dirty="0"/>
              <a:t>Ackerman</a:t>
            </a:r>
            <a:r>
              <a:rPr lang="zh-CN" altLang="en-US" sz="2800" dirty="0"/>
              <a:t>函数：</a:t>
            </a:r>
            <a:endParaRPr lang="zh-CN" altLang="en-US" sz="2800" dirty="0"/>
          </a:p>
        </p:txBody>
      </p:sp>
      <mc:AlternateContent xmlns:mc="http://schemas.openxmlformats.org/markup-compatibility/2006">
        <mc:Choice xmlns:a14="http://schemas.microsoft.com/office/drawing/2010/main" Requires="a14">
          <p:sp>
            <p:nvSpPr>
              <p:cNvPr id="10" name="文本框 9"/>
              <p:cNvSpPr txBox="1"/>
              <p:nvPr/>
            </p:nvSpPr>
            <p:spPr>
              <a:xfrm>
                <a:off x="1356760" y="2414361"/>
                <a:ext cx="6326219" cy="1025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Ack</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当</m:t>
                              </m:r>
                              <m:r>
                                <m:rPr>
                                  <m:sty m:val="p"/>
                                </m:rPr>
                                <a:rPr lang="en-US" altLang="zh-CN" i="0" smtClean="0">
                                  <a:latin typeface="Cambria Math" panose="02040503050406030204" pitchFamily="18" charset="0"/>
                                </a:rPr>
                                <m:t>m</m:t>
                              </m:r>
                              <m:r>
                                <a:rPr lang="en-US" altLang="zh-CN" b="0" i="0" smtClean="0">
                                  <a:latin typeface="Cambria Math" panose="02040503050406030204" pitchFamily="18" charset="0"/>
                                </a:rPr>
                                <m:t>=</m:t>
                              </m:r>
                              <m:r>
                                <a:rPr lang="en-US" altLang="zh-CN" b="0" i="0" smtClean="0">
                                  <a:latin typeface="Cambria Math" panose="02040503050406030204" pitchFamily="18" charset="0"/>
                                </a:rPr>
                                <m:t>0</m:t>
                              </m:r>
                              <m:r>
                                <a:rPr lang="zh-CN" altLang="en-US" i="0">
                                  <a:latin typeface="Cambria Math" panose="02040503050406030204" pitchFamily="18" charset="0"/>
                                </a:rPr>
                                <m:t>时</m:t>
                              </m:r>
                              <m:r>
                                <a:rPr lang="en-US" altLang="zh-CN" b="0" i="0" smtClean="0">
                                  <a:latin typeface="Cambria Math" panose="02040503050406030204" pitchFamily="18" charset="0"/>
                                </a:rPr>
                                <m:t>            </m:t>
                              </m:r>
                            </m:e>
                            <m:e>
                              <m:r>
                                <m:rPr>
                                  <m:sty m:val="p"/>
                                </m:rPr>
                                <a:rPr lang="en-US" altLang="zh-CN" b="0" i="0" smtClean="0">
                                  <a:latin typeface="Cambria Math" panose="02040503050406030204" pitchFamily="18" charset="0"/>
                                </a:rPr>
                                <m:t>Ack</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r>
                                <a:rPr lang="en-US" altLang="zh-CN" b="0" i="0" smtClean="0">
                                  <a:latin typeface="Cambria Math" panose="02040503050406030204" pitchFamily="18" charset="0"/>
                                </a:rPr>
                                <m:t>                                </m:t>
                              </m:r>
                              <m:r>
                                <a:rPr lang="zh-CN" altLang="en-US" i="0">
                                  <a:latin typeface="Cambria Math" panose="02040503050406030204" pitchFamily="18" charset="0"/>
                                </a:rPr>
                                <m:t>当</m:t>
                              </m:r>
                              <m:r>
                                <m:rPr>
                                  <m:sty m:val="p"/>
                                </m:rPr>
                                <a:rPr lang="en-US" altLang="zh-CN" i="0" smtClean="0">
                                  <a:latin typeface="Cambria Math" panose="02040503050406030204" pitchFamily="18" charset="0"/>
                                </a:rPr>
                                <m:t>m</m:t>
                              </m:r>
                              <m:r>
                                <a:rPr lang="en-US" altLang="zh-CN"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m:t>
                              </m:r>
                              <m:r>
                                <a:rPr lang="en-US" altLang="zh-CN" b="0"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时 </m:t>
                              </m:r>
                            </m:e>
                            <m:e>
                              <m:r>
                                <m:rPr>
                                  <m:sty m:val="p"/>
                                </m:rPr>
                                <a:rPr lang="en-US" altLang="zh-CN" b="0" i="0" smtClean="0">
                                  <a:latin typeface="Cambria Math" panose="02040503050406030204" pitchFamily="18" charset="0"/>
                                </a:rPr>
                                <m:t>Ack</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Ack</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e>
                              </m:d>
                              <m:r>
                                <a:rPr lang="en-US" altLang="zh-CN" b="0" i="0" smtClean="0">
                                  <a:latin typeface="Cambria Math" panose="02040503050406030204" pitchFamily="18" charset="0"/>
                                </a:rPr>
                                <m:t>       </m:t>
                              </m:r>
                              <m:r>
                                <a:rPr lang="zh-CN" altLang="en-US" i="0">
                                  <a:latin typeface="Cambria Math" panose="02040503050406030204" pitchFamily="18" charset="0"/>
                                </a:rPr>
                                <m:t>当</m:t>
                              </m:r>
                              <m:r>
                                <m:rPr>
                                  <m:sty m:val="p"/>
                                </m:rPr>
                                <a:rPr lang="en-US" altLang="zh-CN" i="0" smtClean="0">
                                  <a:latin typeface="Cambria Math" panose="02040503050406030204" pitchFamily="18" charset="0"/>
                                </a:rPr>
                                <m:t>m</m:t>
                              </m:r>
                              <m:r>
                                <a:rPr lang="en-US" altLang="zh-CN"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m:t>
                              </m:r>
                              <m:r>
                                <a:rPr lang="en-US" altLang="zh-CN" b="0" i="0"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0</m:t>
                              </m:r>
                              <m:r>
                                <a:rPr lang="en-US" altLang="zh-CN" b="0" i="0" smtClean="0">
                                  <a:latin typeface="Cambria Math" panose="02040503050406030204" pitchFamily="18" charset="0"/>
                                  <a:ea typeface="Cambria Math" panose="02040503050406030204" pitchFamily="18" charset="0"/>
                                </a:rPr>
                                <m:t>时 </m:t>
                              </m:r>
                            </m:e>
                          </m:eqArr>
                        </m:e>
                      </m:d>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1356760" y="2414361"/>
                <a:ext cx="6326219" cy="1025665"/>
              </a:xfrm>
              <a:prstGeom prst="rect">
                <a:avLst/>
              </a:prstGeom>
              <a:blipFill rotWithShape="1">
                <a:blip r:embed="rId2"/>
                <a:stretch>
                  <a:fillRect l="-6" t="-9" r="2" b="23"/>
                </a:stretch>
              </a:blipFill>
            </p:spPr>
            <p:txBody>
              <a:bodyPr/>
              <a:lstStyle/>
              <a:p>
                <a:r>
                  <a:rPr lang="zh-CN" altLang="en-US">
                    <a:noFill/>
                  </a:rPr>
                  <a:t> </a:t>
                </a:r>
              </a:p>
            </p:txBody>
          </p:sp>
        </mc:Fallback>
      </mc:AlternateContent>
      <p:sp>
        <p:nvSpPr>
          <p:cNvPr id="6" name="文本框 5"/>
          <p:cNvSpPr txBox="1"/>
          <p:nvPr/>
        </p:nvSpPr>
        <p:spPr>
          <a:xfrm>
            <a:off x="563213" y="4323144"/>
            <a:ext cx="6120586" cy="2308324"/>
          </a:xfrm>
          <a:prstGeom prst="rect">
            <a:avLst/>
          </a:prstGeom>
          <a:noFill/>
        </p:spPr>
        <p:txBody>
          <a:bodyPr wrap="none" rtlCol="0">
            <a:spAutoFit/>
          </a:bodyPr>
          <a:lstStyle/>
          <a:p>
            <a:r>
              <a:rPr lang="zh-CN" altLang="en-US" sz="2400" dirty="0"/>
              <a:t>用</a:t>
            </a:r>
            <a:r>
              <a:rPr lang="en-US" altLang="zh-CN" sz="2400" dirty="0"/>
              <a:t>C</a:t>
            </a:r>
            <a:r>
              <a:rPr lang="zh-CN" altLang="en-US" sz="2400" dirty="0"/>
              <a:t>语言描述 </a:t>
            </a:r>
            <a:r>
              <a:rPr lang="en-US" altLang="zh-CN" sz="2400" dirty="0"/>
              <a:t>Ackerman</a:t>
            </a:r>
            <a:r>
              <a:rPr lang="zh-CN" altLang="en-US" sz="2400" dirty="0"/>
              <a:t>函数</a:t>
            </a:r>
            <a:endParaRPr lang="en-US" altLang="zh-CN" sz="2400" dirty="0"/>
          </a:p>
          <a:p>
            <a:r>
              <a:rPr lang="en-US" altLang="zh-CN" sz="2400" dirty="0"/>
              <a:t>          int  ack(int m, int n)</a:t>
            </a:r>
            <a:endParaRPr lang="en-US" altLang="zh-CN" sz="2400" dirty="0"/>
          </a:p>
          <a:p>
            <a:r>
              <a:rPr lang="en-US" altLang="zh-CN" sz="2400" dirty="0"/>
              <a:t>          {       if(m==0)  return (n+1);</a:t>
            </a:r>
            <a:endParaRPr lang="en-US" altLang="zh-CN" sz="2400" dirty="0"/>
          </a:p>
          <a:p>
            <a:r>
              <a:rPr lang="en-US" altLang="zh-CN" sz="2400" dirty="0"/>
              <a:t>                  else if(n==0)  return (ack(m-1,1));</a:t>
            </a:r>
            <a:endParaRPr lang="en-US" altLang="zh-CN" sz="2400" dirty="0"/>
          </a:p>
          <a:p>
            <a:r>
              <a:rPr lang="en-US" altLang="zh-CN" sz="2400" dirty="0"/>
              <a:t>                  else return ack(m-1,ack(m,n-1));</a:t>
            </a:r>
            <a:endParaRPr lang="en-US" altLang="zh-CN" sz="2400" dirty="0"/>
          </a:p>
          <a:p>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645975" cy="743217"/>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solidFill>
                  <a:schemeClr val="bg1"/>
                </a:solidFill>
                <a:latin typeface="微软雅黑" panose="020B0503020204020204" pitchFamily="34" charset="-122"/>
                <a:ea typeface="微软雅黑" panose="020B0503020204020204" pitchFamily="34" charset="-122"/>
              </a:rPr>
              <a:t>递归特性问题：递归数据处理</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343293" y="1238967"/>
            <a:ext cx="8580787" cy="2959977"/>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我们在后续章节将要学习的一些数据结构，如</a:t>
            </a:r>
            <a:r>
              <a:rPr lang="zh-CN" altLang="en-US" sz="3200" dirty="0">
                <a:solidFill>
                  <a:srgbClr val="0070C0"/>
                </a:solidFill>
                <a:latin typeface="微软雅黑" panose="020B0503020204020204" pitchFamily="34" charset="-122"/>
                <a:ea typeface="微软雅黑" panose="020B0503020204020204" pitchFamily="34" charset="-122"/>
              </a:rPr>
              <a:t>广义表、二叉树、树</a:t>
            </a:r>
            <a:r>
              <a:rPr lang="zh-CN" altLang="en-US" sz="3200" dirty="0">
                <a:latin typeface="微软雅黑" panose="020B0503020204020204" pitchFamily="34" charset="-122"/>
                <a:ea typeface="微软雅黑" panose="020B0503020204020204" pitchFamily="34" charset="-122"/>
              </a:rPr>
              <a:t>等结构，其本身均具有固有的递归特性，因此，可以自然地采用</a:t>
            </a:r>
            <a:r>
              <a:rPr lang="zh-CN" altLang="en-US" sz="3200" dirty="0">
                <a:solidFill>
                  <a:srgbClr val="0070C0"/>
                </a:solidFill>
                <a:latin typeface="微软雅黑" panose="020B0503020204020204" pitchFamily="34" charset="-122"/>
                <a:ea typeface="微软雅黑" panose="020B0503020204020204" pitchFamily="34" charset="-122"/>
              </a:rPr>
              <a:t>递归法</a:t>
            </a:r>
            <a:r>
              <a:rPr lang="zh-CN" altLang="en-US" sz="3200" dirty="0">
                <a:latin typeface="微软雅黑" panose="020B0503020204020204" pitchFamily="34" charset="-122"/>
                <a:ea typeface="微软雅黑" panose="020B0503020204020204" pitchFamily="34" charset="-122"/>
              </a:rPr>
              <a:t>进行处理。</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643754" y="1627452"/>
            <a:ext cx="7045193" cy="2221314"/>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递归特性问题</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递归过程的实现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递归算法到非递归算法转换</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1" end="1"/>
                                            </p:txEl>
                                          </p:spTgt>
                                        </p:tgtEl>
                                        <p:attrNameLst>
                                          <p:attrName>style.color</p:attrName>
                                        </p:attrNameLst>
                                      </p:cBhvr>
                                      <p:to>
                                        <a:srgbClr val="FF0000"/>
                                      </p:to>
                                    </p:animClr>
                                    <p:animClr clrSpc="rgb" dir="cw">
                                      <p:cBhvr>
                                        <p:cTn id="7" dur="500" fill="hold"/>
                                        <p:tgtEl>
                                          <p:spTgt spid="5">
                                            <p:txEl>
                                              <p:pRg st="1" end="1"/>
                                            </p:txEl>
                                          </p:spTgt>
                                        </p:tgtEl>
                                        <p:attrNameLst>
                                          <p:attrName>fillcolor</p:attrName>
                                        </p:attrNameLst>
                                      </p:cBhvr>
                                      <p:to>
                                        <a:srgbClr val="FF0000"/>
                                      </p:to>
                                    </p:animClr>
                                    <p:set>
                                      <p:cBhvr>
                                        <p:cTn id="8" dur="500" fill="hold"/>
                                        <p:tgtEl>
                                          <p:spTgt spid="5">
                                            <p:txEl>
                                              <p:pRg st="1" end="1"/>
                                            </p:txEl>
                                          </p:spTgt>
                                        </p:tgtEl>
                                        <p:attrNameLst>
                                          <p:attrName>fill.type</p:attrName>
                                        </p:attrNameLst>
                                      </p:cBhvr>
                                      <p:to>
                                        <p:strVal val="solid"/>
                                      </p:to>
                                    </p:set>
                                    <p:set>
                                      <p:cBhvr>
                                        <p:cTn id="9" dur="500" fill="hold"/>
                                        <p:tgtEl>
                                          <p:spTgt spid="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1" name="文本框 10"/>
          <p:cNvSpPr txBox="1"/>
          <p:nvPr/>
        </p:nvSpPr>
        <p:spPr>
          <a:xfrm>
            <a:off x="281606" y="1315073"/>
            <a:ext cx="8580787" cy="507746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“梵塔问题”源于以下的古老传说：</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在世界中心</a:t>
            </a:r>
            <a:r>
              <a:rPr lang="zh-CN" altLang="en-US" u="sng" dirty="0">
                <a:latin typeface="微软雅黑" panose="020B0503020204020204" pitchFamily="34" charset="-122"/>
                <a:ea typeface="微软雅黑" panose="020B0503020204020204" pitchFamily="34" charset="-122"/>
              </a:rPr>
              <a:t>贝那勒斯</a:t>
            </a:r>
            <a:r>
              <a:rPr lang="zh-CN" altLang="en-US" dirty="0">
                <a:latin typeface="微软雅黑" panose="020B0503020204020204" pitchFamily="34" charset="-122"/>
                <a:ea typeface="微软雅黑" panose="020B0503020204020204" pitchFamily="34" charset="-122"/>
              </a:rPr>
              <a:t>（印度北部的佛教圣地）的圣庙里，安放着一块黄铜板，板上插著三根细细的、镶上宝石的细针，细针像菜叶般粗，而高就像成人由手腕到肘关节的长。</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当印度教的主神</a:t>
            </a:r>
            <a:r>
              <a:rPr lang="zh-CN" altLang="en-US" dirty="0">
                <a:solidFill>
                  <a:srgbClr val="FF0000"/>
                </a:solidFill>
                <a:latin typeface="微软雅黑" panose="020B0503020204020204" pitchFamily="34" charset="-122"/>
                <a:ea typeface="微软雅黑" panose="020B0503020204020204" pitchFamily="34" charset="-122"/>
              </a:rPr>
              <a:t>梵天</a:t>
            </a:r>
            <a:r>
              <a:rPr lang="zh-CN" altLang="en-US" dirty="0">
                <a:latin typeface="微软雅黑" panose="020B0503020204020204" pitchFamily="34" charset="-122"/>
                <a:ea typeface="微软雅黑" panose="020B0503020204020204" pitchFamily="34" charset="-122"/>
              </a:rPr>
              <a:t>在创造地球这个世界时，就在其中的一根针上从下到上放了半径由大到小的六十四片圆金片环，这就是有名的「梵塔」或称「汉内塔」（Towers of Hanoi）。</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天神梵天要这庙的僧侣，把这些金片全部由一根针移到另外一根指定的针上，一次只能移一片，不管在什么情况下，金片环的大小次序不能变更，小金片环永远只能放在大金片环上面。</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只要有一天这六十四片的金环能从指定的针上完全转移到另外指定的针上，世界末日就来到，芸芸众生、神庙一切都将消灭，万物尽入极乐世界去。</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26386" y="244381"/>
            <a:ext cx="8580787" cy="82994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典型例子：世界末日问题</a:t>
            </a:r>
            <a:endParaRPr 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1" name="文本框 10"/>
          <p:cNvSpPr txBox="1"/>
          <p:nvPr/>
        </p:nvSpPr>
        <p:spPr>
          <a:xfrm>
            <a:off x="281606" y="1315073"/>
            <a:ext cx="8580787" cy="555620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一堆圆盘从小到大、从上到下依次套在一个柱子上，他们从一根柱子全部转移到另一根柱子上，圆盘由小到大的次序不变，必要时使用辅助柱子。</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这个问题分解成三个子问题。</a:t>
            </a:r>
            <a:br>
              <a:rPr lang="zh-CN" altLang="en-US" sz="28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首先，它移动一对圆盘中较小的盘子到辅助柱上，从而露出下面较大的圆盘；</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       然后，移动下面的圆盘到目标柱子上；</a:t>
            </a:r>
            <a:br>
              <a:rPr lang="zh-CN" altLang="en-US"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       最后，将刚才较小的圆盘从辅助柱上再移到目标柱上。</a:t>
            </a:r>
            <a:endParaRPr lang="zh-CN" altLang="en-US" sz="28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26386" y="244381"/>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904684" cy="743217"/>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solidFill>
                  <a:schemeClr val="bg1"/>
                </a:solidFill>
                <a:latin typeface="微软雅黑" panose="020B0503020204020204" pitchFamily="34" charset="-122"/>
                <a:ea typeface="微软雅黑" panose="020B0503020204020204" pitchFamily="34" charset="-122"/>
              </a:rPr>
              <a:t>递归过程的实现</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1" name="文本框 10"/>
          <p:cNvSpPr txBox="1"/>
          <p:nvPr/>
        </p:nvSpPr>
        <p:spPr>
          <a:xfrm>
            <a:off x="281606" y="1505573"/>
            <a:ext cx="8580787" cy="5116272"/>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void  Hanoi(int 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char x, char y, char z)</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将塔座</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上按直径由小到大且自上而下编号为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至</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个圆盘按规则搬到塔座</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上，</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可用作辅助塔座</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if(n==1)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move(x,1,z);   /*</a:t>
            </a:r>
            <a:r>
              <a:rPr lang="zh-CN" altLang="en-US" sz="2000" dirty="0">
                <a:latin typeface="微软雅黑" panose="020B0503020204020204" pitchFamily="34" charset="-122"/>
                <a:ea typeface="微软雅黑" panose="020B0503020204020204" pitchFamily="34" charset="-122"/>
              </a:rPr>
              <a:t>将编号为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的圆盘从</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移动到</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上</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else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Hanoi(n-1,x,z,y); /*</a:t>
            </a:r>
            <a:r>
              <a:rPr lang="zh-CN" altLang="en-US" sz="2000" dirty="0">
                <a:latin typeface="微软雅黑" panose="020B0503020204020204" pitchFamily="34" charset="-122"/>
                <a:ea typeface="微软雅黑" panose="020B0503020204020204" pitchFamily="34" charset="-122"/>
              </a:rPr>
              <a:t>将塔座</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上的</a:t>
            </a:r>
            <a:r>
              <a:rPr lang="en-US" altLang="zh-CN" sz="2000" dirty="0">
                <a:latin typeface="微软雅黑" panose="020B0503020204020204" pitchFamily="34" charset="-122"/>
                <a:ea typeface="微软雅黑" panose="020B0503020204020204" pitchFamily="34" charset="-122"/>
              </a:rPr>
              <a:t>n-1</a:t>
            </a:r>
            <a:r>
              <a:rPr lang="zh-CN" altLang="en-US" sz="2000" dirty="0">
                <a:latin typeface="微软雅黑" panose="020B0503020204020204" pitchFamily="34" charset="-122"/>
                <a:ea typeface="微软雅黑" panose="020B0503020204020204" pitchFamily="34" charset="-122"/>
              </a:rPr>
              <a:t>个圆盘移动到</a:t>
            </a:r>
            <a:r>
              <a:rPr lang="en-US" altLang="zh-CN" sz="2000" dirty="0">
                <a:latin typeface="微软雅黑" panose="020B0503020204020204" pitchFamily="34" charset="-122"/>
                <a:ea typeface="微软雅黑" panose="020B0503020204020204" pitchFamily="34" charset="-122"/>
              </a:rPr>
              <a:t>Y, Z</a:t>
            </a:r>
            <a:r>
              <a:rPr lang="zh-CN" altLang="en-US" sz="2000" dirty="0">
                <a:latin typeface="微软雅黑" panose="020B0503020204020204" pitchFamily="34" charset="-122"/>
                <a:ea typeface="微软雅黑" panose="020B0503020204020204" pitchFamily="34" charset="-122"/>
              </a:rPr>
              <a:t>做辅助塔座</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move(</a:t>
            </a:r>
            <a:r>
              <a:rPr lang="en-US" altLang="zh-CN" sz="2000" dirty="0" err="1">
                <a:latin typeface="微软雅黑" panose="020B0503020204020204" pitchFamily="34" charset="-122"/>
                <a:ea typeface="微软雅黑" panose="020B0503020204020204" pitchFamily="34" charset="-122"/>
              </a:rPr>
              <a:t>x,n,z</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将编号为</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的圆盘移动到</a:t>
            </a:r>
            <a:r>
              <a:rPr lang="en-US" altLang="zh-CN" sz="2000" dirty="0">
                <a:latin typeface="微软雅黑" panose="020B0503020204020204" pitchFamily="34" charset="-122"/>
                <a:ea typeface="微软雅黑" panose="020B0503020204020204" pitchFamily="34" charset="-122"/>
              </a:rPr>
              <a:t>Z*/</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Hanoi(n-1,y,x,z); /*</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上</a:t>
            </a:r>
            <a:r>
              <a:rPr lang="en-US" altLang="zh-CN" sz="2000" dirty="0">
                <a:latin typeface="微软雅黑" panose="020B0503020204020204" pitchFamily="34" charset="-122"/>
                <a:ea typeface="微软雅黑" panose="020B0503020204020204" pitchFamily="34" charset="-122"/>
              </a:rPr>
              <a:t>n-1</a:t>
            </a:r>
            <a:r>
              <a:rPr lang="zh-CN" altLang="en-US" sz="2000" dirty="0">
                <a:latin typeface="微软雅黑" panose="020B0503020204020204" pitchFamily="34" charset="-122"/>
                <a:ea typeface="微软雅黑" panose="020B0503020204020204" pitchFamily="34" charset="-122"/>
              </a:rPr>
              <a:t>个圆盘移动到</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做辅助塔座</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81606" y="812916"/>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22007"/>
            <a:ext cx="9144000" cy="54139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02825" y="1167807"/>
            <a:ext cx="6331352" cy="461665"/>
          </a:xfrm>
          <a:prstGeom prst="rect">
            <a:avLst/>
          </a:prstGeom>
          <a:noFill/>
        </p:spPr>
        <p:txBody>
          <a:bodyPr wrap="square">
            <a:spAutoFit/>
          </a:bodyPr>
          <a:lstStyle/>
          <a:p>
            <a:r>
              <a:rPr lang="zh-CN" altLang="en-US" sz="2400" b="0" i="0" dirty="0">
                <a:solidFill>
                  <a:srgbClr val="121212"/>
                </a:solidFill>
                <a:effectLst/>
                <a:latin typeface="微软雅黑" panose="020B0503020204020204" pitchFamily="34" charset="-122"/>
                <a:ea typeface="微软雅黑" panose="020B0503020204020204" pitchFamily="34" charset="-122"/>
              </a:rPr>
              <a:t>只有一个盘子，那么问题太简单了，下图就好。</a:t>
            </a:r>
            <a:endParaRPr lang="zh-CN" altLang="en-US" sz="24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283349" y="4207390"/>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2850509" y="3269841"/>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766837" y="4207390"/>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 name="直接连接符 12"/>
          <p:cNvCxnSpPr/>
          <p:nvPr/>
        </p:nvCxnSpPr>
        <p:spPr>
          <a:xfrm>
            <a:off x="4333997" y="3269841"/>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5248397" y="4207390"/>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5815557" y="3269841"/>
            <a:ext cx="0" cy="920187"/>
          </a:xfrm>
          <a:prstGeom prst="line">
            <a:avLst/>
          </a:prstGeom>
          <a:ln w="38100"/>
        </p:spPr>
        <p:style>
          <a:lnRef idx="1">
            <a:schemeClr val="dk1"/>
          </a:lnRef>
          <a:fillRef idx="0">
            <a:schemeClr val="dk1"/>
          </a:fillRef>
          <a:effectRef idx="0">
            <a:schemeClr val="dk1"/>
          </a:effectRef>
          <a:fontRef idx="minor">
            <a:schemeClr val="tx1"/>
          </a:fontRef>
        </p:style>
      </p:cxnSp>
      <p:sp>
        <p:nvSpPr>
          <p:cNvPr id="17" name="矩形 16"/>
          <p:cNvSpPr/>
          <p:nvPr/>
        </p:nvSpPr>
        <p:spPr>
          <a:xfrm>
            <a:off x="2435268" y="3995125"/>
            <a:ext cx="896072" cy="2122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617644" y="4190028"/>
            <a:ext cx="3411511" cy="553998"/>
          </a:xfrm>
          <a:prstGeom prst="rect">
            <a:avLst/>
          </a:prstGeom>
          <a:noFill/>
        </p:spPr>
        <p:txBody>
          <a:bodyPr wrap="none" rtlCol="0">
            <a:spAutoFit/>
          </a:bodyPr>
          <a:lstStyle/>
          <a:p>
            <a:r>
              <a:rPr lang="en-US" altLang="zh-CN" sz="3000" b="1" dirty="0">
                <a:solidFill>
                  <a:srgbClr val="7B318F"/>
                </a:solidFill>
              </a:rPr>
              <a:t>X            Y            Z</a:t>
            </a:r>
            <a:endParaRPr lang="zh-CN" altLang="en-US" sz="3000" b="1" dirty="0">
              <a:solidFill>
                <a:srgbClr val="7B318F"/>
              </a:solidFill>
            </a:endParaRPr>
          </a:p>
        </p:txBody>
      </p:sp>
      <p:sp>
        <p:nvSpPr>
          <p:cNvPr id="20" name="箭头: 上弧形 19"/>
          <p:cNvSpPr/>
          <p:nvPr/>
        </p:nvSpPr>
        <p:spPr>
          <a:xfrm rot="347422">
            <a:off x="3084402" y="2790020"/>
            <a:ext cx="2711671" cy="924919"/>
          </a:xfrm>
          <a:prstGeom prst="curved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66845" y="1117964"/>
            <a:ext cx="6331352" cy="461665"/>
          </a:xfrm>
          <a:prstGeom prst="rect">
            <a:avLst/>
          </a:prstGeom>
          <a:noFill/>
        </p:spPr>
        <p:txBody>
          <a:bodyPr wrap="square">
            <a:spAutoFit/>
          </a:bodyPr>
          <a:lstStyle/>
          <a:p>
            <a:r>
              <a:rPr lang="zh-CN" altLang="en-US" sz="2400" b="0" i="0" dirty="0">
                <a:solidFill>
                  <a:srgbClr val="121212"/>
                </a:solidFill>
                <a:effectLst/>
                <a:latin typeface="-apple-system"/>
              </a:rPr>
              <a:t>只有两个盘子，也很简单，</a:t>
            </a:r>
            <a:endParaRPr lang="zh-CN" altLang="en-US" sz="2400" dirty="0"/>
          </a:p>
        </p:txBody>
      </p:sp>
      <p:sp>
        <p:nvSpPr>
          <p:cNvPr id="41" name="矩形: 圆角 40"/>
          <p:cNvSpPr/>
          <p:nvPr/>
        </p:nvSpPr>
        <p:spPr>
          <a:xfrm>
            <a:off x="171690" y="4209321"/>
            <a:ext cx="4207397" cy="1774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矩形: 圆角 41"/>
          <p:cNvSpPr/>
          <p:nvPr/>
        </p:nvSpPr>
        <p:spPr>
          <a:xfrm>
            <a:off x="4716924" y="4209321"/>
            <a:ext cx="4207397" cy="18403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3" name="矩形: 圆角 42"/>
          <p:cNvSpPr/>
          <p:nvPr/>
        </p:nvSpPr>
        <p:spPr>
          <a:xfrm>
            <a:off x="181336" y="2166387"/>
            <a:ext cx="4207397" cy="177479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矩形: 圆角 43"/>
          <p:cNvSpPr/>
          <p:nvPr/>
        </p:nvSpPr>
        <p:spPr>
          <a:xfrm>
            <a:off x="4718610" y="2166388"/>
            <a:ext cx="4207397" cy="18484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51" name="直接连接符 50"/>
          <p:cNvCxnSpPr/>
          <p:nvPr/>
        </p:nvCxnSpPr>
        <p:spPr>
          <a:xfrm>
            <a:off x="214132"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2" name="直接连接符 51"/>
          <p:cNvCxnSpPr/>
          <p:nvPr/>
        </p:nvCxnSpPr>
        <p:spPr>
          <a:xfrm>
            <a:off x="781292"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1697620"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4" name="直接连接符 53"/>
          <p:cNvCxnSpPr/>
          <p:nvPr/>
        </p:nvCxnSpPr>
        <p:spPr>
          <a:xfrm>
            <a:off x="2264780"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3179180"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6" name="直接连接符 55"/>
          <p:cNvCxnSpPr/>
          <p:nvPr/>
        </p:nvCxnSpPr>
        <p:spPr>
          <a:xfrm>
            <a:off x="3746340"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4749720"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8" name="直接连接符 57"/>
          <p:cNvCxnSpPr/>
          <p:nvPr/>
        </p:nvCxnSpPr>
        <p:spPr>
          <a:xfrm>
            <a:off x="5316880"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6233208"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0" name="直接连接符 59"/>
          <p:cNvCxnSpPr/>
          <p:nvPr/>
        </p:nvCxnSpPr>
        <p:spPr>
          <a:xfrm>
            <a:off x="6800368"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7714768" y="3478186"/>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2" name="直接连接符 61"/>
          <p:cNvCxnSpPr/>
          <p:nvPr/>
        </p:nvCxnSpPr>
        <p:spPr>
          <a:xfrm>
            <a:off x="8281928" y="2540637"/>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14132"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4" name="直接连接符 63"/>
          <p:cNvCxnSpPr/>
          <p:nvPr/>
        </p:nvCxnSpPr>
        <p:spPr>
          <a:xfrm>
            <a:off x="781292" y="4597072"/>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1697620"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6" name="直接连接符 65"/>
          <p:cNvCxnSpPr/>
          <p:nvPr/>
        </p:nvCxnSpPr>
        <p:spPr>
          <a:xfrm>
            <a:off x="2264780" y="4597072"/>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179180"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8" name="直接连接符 67"/>
          <p:cNvCxnSpPr/>
          <p:nvPr/>
        </p:nvCxnSpPr>
        <p:spPr>
          <a:xfrm>
            <a:off x="3746340" y="4597072"/>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749720"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0" name="直接连接符 69"/>
          <p:cNvCxnSpPr/>
          <p:nvPr/>
        </p:nvCxnSpPr>
        <p:spPr>
          <a:xfrm>
            <a:off x="5316880" y="4597072"/>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6233208"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2" name="直接连接符 71"/>
          <p:cNvCxnSpPr/>
          <p:nvPr/>
        </p:nvCxnSpPr>
        <p:spPr>
          <a:xfrm>
            <a:off x="6800368" y="4597072"/>
            <a:ext cx="0" cy="920187"/>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7714768" y="5534621"/>
            <a:ext cx="117483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4" name="直接连接符 73"/>
          <p:cNvCxnSpPr/>
          <p:nvPr/>
        </p:nvCxnSpPr>
        <p:spPr>
          <a:xfrm>
            <a:off x="8281928" y="4597072"/>
            <a:ext cx="0" cy="920187"/>
          </a:xfrm>
          <a:prstGeom prst="line">
            <a:avLst/>
          </a:prstGeom>
          <a:ln w="38100"/>
        </p:spPr>
        <p:style>
          <a:lnRef idx="1">
            <a:schemeClr val="dk1"/>
          </a:lnRef>
          <a:fillRef idx="0">
            <a:schemeClr val="dk1"/>
          </a:fillRef>
          <a:effectRef idx="0">
            <a:schemeClr val="dk1"/>
          </a:effectRef>
          <a:fontRef idx="minor">
            <a:schemeClr val="tx1"/>
          </a:fontRef>
        </p:style>
      </p:cxnSp>
      <p:sp>
        <p:nvSpPr>
          <p:cNvPr id="75" name="矩形 74"/>
          <p:cNvSpPr/>
          <p:nvPr/>
        </p:nvSpPr>
        <p:spPr>
          <a:xfrm>
            <a:off x="503499" y="3038977"/>
            <a:ext cx="596096" cy="22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366051" y="3265921"/>
            <a:ext cx="896072" cy="2122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548427" y="3460824"/>
            <a:ext cx="3411511" cy="553998"/>
          </a:xfrm>
          <a:prstGeom prst="rect">
            <a:avLst/>
          </a:prstGeom>
          <a:noFill/>
        </p:spPr>
        <p:txBody>
          <a:bodyPr wrap="none" rtlCol="0">
            <a:spAutoFit/>
          </a:bodyPr>
          <a:lstStyle/>
          <a:p>
            <a:r>
              <a:rPr lang="en-US" altLang="zh-CN" sz="3000" b="1" dirty="0">
                <a:solidFill>
                  <a:srgbClr val="7B318F"/>
                </a:solidFill>
              </a:rPr>
              <a:t>X            Y            Z</a:t>
            </a:r>
            <a:endParaRPr lang="zh-CN" altLang="en-US" sz="3000" b="1" dirty="0">
              <a:solidFill>
                <a:srgbClr val="7B318F"/>
              </a:solidFill>
            </a:endParaRPr>
          </a:p>
        </p:txBody>
      </p:sp>
      <p:sp>
        <p:nvSpPr>
          <p:cNvPr id="78" name="文本框 77"/>
          <p:cNvSpPr txBox="1"/>
          <p:nvPr/>
        </p:nvSpPr>
        <p:spPr>
          <a:xfrm>
            <a:off x="5112683" y="3453442"/>
            <a:ext cx="3411511" cy="553998"/>
          </a:xfrm>
          <a:prstGeom prst="rect">
            <a:avLst/>
          </a:prstGeom>
          <a:noFill/>
        </p:spPr>
        <p:txBody>
          <a:bodyPr wrap="none" rtlCol="0">
            <a:spAutoFit/>
          </a:bodyPr>
          <a:lstStyle/>
          <a:p>
            <a:r>
              <a:rPr lang="en-US" altLang="zh-CN" sz="3000" b="1" dirty="0">
                <a:solidFill>
                  <a:srgbClr val="7B318F"/>
                </a:solidFill>
              </a:rPr>
              <a:t>X            Y            Z</a:t>
            </a:r>
            <a:endParaRPr lang="zh-CN" altLang="en-US" sz="3000" b="1" dirty="0">
              <a:solidFill>
                <a:srgbClr val="7B318F"/>
              </a:solidFill>
            </a:endParaRPr>
          </a:p>
        </p:txBody>
      </p:sp>
      <p:sp>
        <p:nvSpPr>
          <p:cNvPr id="80" name="文本框 79"/>
          <p:cNvSpPr txBox="1"/>
          <p:nvPr/>
        </p:nvSpPr>
        <p:spPr>
          <a:xfrm>
            <a:off x="559024" y="5509462"/>
            <a:ext cx="3411511" cy="553998"/>
          </a:xfrm>
          <a:prstGeom prst="rect">
            <a:avLst/>
          </a:prstGeom>
          <a:noFill/>
        </p:spPr>
        <p:txBody>
          <a:bodyPr wrap="none" rtlCol="0">
            <a:spAutoFit/>
          </a:bodyPr>
          <a:lstStyle/>
          <a:p>
            <a:r>
              <a:rPr lang="en-US" altLang="zh-CN" sz="3000" b="1" dirty="0">
                <a:solidFill>
                  <a:srgbClr val="7B318F"/>
                </a:solidFill>
              </a:rPr>
              <a:t>X            Y            Z</a:t>
            </a:r>
            <a:endParaRPr lang="zh-CN" altLang="en-US" sz="3000" b="1" dirty="0">
              <a:solidFill>
                <a:srgbClr val="7B318F"/>
              </a:solidFill>
            </a:endParaRPr>
          </a:p>
        </p:txBody>
      </p:sp>
      <p:sp>
        <p:nvSpPr>
          <p:cNvPr id="81" name="文本框 80"/>
          <p:cNvSpPr txBox="1"/>
          <p:nvPr/>
        </p:nvSpPr>
        <p:spPr>
          <a:xfrm>
            <a:off x="5112683" y="5552311"/>
            <a:ext cx="3411511" cy="553998"/>
          </a:xfrm>
          <a:prstGeom prst="rect">
            <a:avLst/>
          </a:prstGeom>
          <a:noFill/>
        </p:spPr>
        <p:txBody>
          <a:bodyPr wrap="none" rtlCol="0">
            <a:spAutoFit/>
          </a:bodyPr>
          <a:lstStyle/>
          <a:p>
            <a:r>
              <a:rPr lang="en-US" altLang="zh-CN" sz="3000" b="1" dirty="0">
                <a:solidFill>
                  <a:srgbClr val="7B318F"/>
                </a:solidFill>
              </a:rPr>
              <a:t>X            Y            Z</a:t>
            </a:r>
            <a:endParaRPr lang="zh-CN" altLang="en-US" sz="3000" b="1" dirty="0">
              <a:solidFill>
                <a:srgbClr val="7B318F"/>
              </a:solidFill>
            </a:endParaRPr>
          </a:p>
        </p:txBody>
      </p:sp>
      <p:sp>
        <p:nvSpPr>
          <p:cNvPr id="82" name="矩形 81"/>
          <p:cNvSpPr/>
          <p:nvPr/>
        </p:nvSpPr>
        <p:spPr>
          <a:xfrm>
            <a:off x="6520390" y="3237572"/>
            <a:ext cx="596096" cy="22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4894323" y="3281278"/>
            <a:ext cx="896072" cy="2122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3318559" y="5304994"/>
            <a:ext cx="896072" cy="2122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976074" y="5282519"/>
            <a:ext cx="596096" cy="22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7879950" y="5307664"/>
            <a:ext cx="896072" cy="2122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004135" y="5071876"/>
            <a:ext cx="596096" cy="226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308495" y="2137475"/>
            <a:ext cx="479863"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90" name="箭头: 上弧形 89"/>
          <p:cNvSpPr/>
          <p:nvPr/>
        </p:nvSpPr>
        <p:spPr>
          <a:xfrm rot="347422">
            <a:off x="1094936" y="2540639"/>
            <a:ext cx="1089049" cy="4983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文本框 91"/>
          <p:cNvSpPr txBox="1"/>
          <p:nvPr/>
        </p:nvSpPr>
        <p:spPr>
          <a:xfrm>
            <a:off x="4749720" y="2153804"/>
            <a:ext cx="1024902"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93" name="箭头: 上弧形 92"/>
          <p:cNvSpPr/>
          <p:nvPr/>
        </p:nvSpPr>
        <p:spPr>
          <a:xfrm rot="347422">
            <a:off x="5460294" y="2278545"/>
            <a:ext cx="2936514" cy="821285"/>
          </a:xfrm>
          <a:prstGeom prst="curvedDownArrow">
            <a:avLst>
              <a:gd name="adj1" fmla="val 28181"/>
              <a:gd name="adj2" fmla="val 50000"/>
              <a:gd name="adj3" fmla="val 25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文本框 96"/>
          <p:cNvSpPr txBox="1"/>
          <p:nvPr/>
        </p:nvSpPr>
        <p:spPr>
          <a:xfrm>
            <a:off x="323485" y="4168123"/>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98" name="箭头: 上弧形 97"/>
          <p:cNvSpPr/>
          <p:nvPr/>
        </p:nvSpPr>
        <p:spPr>
          <a:xfrm rot="230960">
            <a:off x="2460073" y="4631106"/>
            <a:ext cx="1089049" cy="4983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4" grpId="0" animBg="1"/>
      <p:bldP spid="78" grpId="0"/>
      <p:bldP spid="80" grpId="0"/>
      <p:bldP spid="81" grpId="0"/>
      <p:bldP spid="82" grpId="0" animBg="1"/>
      <p:bldP spid="83" grpId="0" animBg="1"/>
      <p:bldP spid="84" grpId="0" animBg="1"/>
      <p:bldP spid="85" grpId="0" animBg="1"/>
      <p:bldP spid="86" grpId="0" animBg="1"/>
      <p:bldP spid="87" grpId="0" animBg="1"/>
      <p:bldP spid="92" grpId="0"/>
      <p:bldP spid="93" grpId="0" animBg="1"/>
      <p:bldP spid="97" grpId="0"/>
      <p:bldP spid="9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268881" y="-57643"/>
            <a:ext cx="6635784"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汉诺塔问题 </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个圆盘移动的示意图</a:t>
            </a:r>
            <a:endParaRPr lang="zh-CN" altLang="en-US" sz="3200"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407759" y="79951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938523" y="182535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矩形 21"/>
          <p:cNvSpPr/>
          <p:nvPr/>
        </p:nvSpPr>
        <p:spPr>
          <a:xfrm>
            <a:off x="1169864" y="1464044"/>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038203" y="1644693"/>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16973" y="1749282"/>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sp>
        <p:nvSpPr>
          <p:cNvPr id="27" name="矩形 26"/>
          <p:cNvSpPr/>
          <p:nvPr/>
        </p:nvSpPr>
        <p:spPr>
          <a:xfrm>
            <a:off x="1262298" y="1287852"/>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462984" y="80725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1993748" y="183309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8" name="直接连接符 37"/>
          <p:cNvCxnSpPr/>
          <p:nvPr/>
        </p:nvCxnSpPr>
        <p:spPr>
          <a:xfrm>
            <a:off x="3527855" y="79951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058619" y="182535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47" name="矩形: 圆角 46"/>
          <p:cNvSpPr/>
          <p:nvPr/>
        </p:nvSpPr>
        <p:spPr>
          <a:xfrm>
            <a:off x="4958349" y="2325232"/>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48" name="直接连接符 47"/>
          <p:cNvCxnSpPr/>
          <p:nvPr/>
        </p:nvCxnSpPr>
        <p:spPr>
          <a:xfrm>
            <a:off x="5562891" y="236490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93655" y="339073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50" name="文本框 49"/>
          <p:cNvSpPr txBox="1"/>
          <p:nvPr/>
        </p:nvSpPr>
        <p:spPr>
          <a:xfrm>
            <a:off x="5372105" y="3314668"/>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51" name="直接连接符 50"/>
          <p:cNvCxnSpPr/>
          <p:nvPr/>
        </p:nvCxnSpPr>
        <p:spPr>
          <a:xfrm>
            <a:off x="6618116" y="237264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6148880" y="339847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直接连接符 52"/>
          <p:cNvCxnSpPr/>
          <p:nvPr/>
        </p:nvCxnSpPr>
        <p:spPr>
          <a:xfrm>
            <a:off x="7682987" y="2364901"/>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213751" y="3390736"/>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63" name="矩形: 圆角 62"/>
          <p:cNvSpPr/>
          <p:nvPr/>
        </p:nvSpPr>
        <p:spPr>
          <a:xfrm>
            <a:off x="797907" y="3824766"/>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64" name="直接连接符 63"/>
          <p:cNvCxnSpPr/>
          <p:nvPr/>
        </p:nvCxnSpPr>
        <p:spPr>
          <a:xfrm>
            <a:off x="1402449" y="386443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933213" y="489027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66" name="文本框 65"/>
          <p:cNvSpPr txBox="1"/>
          <p:nvPr/>
        </p:nvSpPr>
        <p:spPr>
          <a:xfrm>
            <a:off x="1211663" y="4814202"/>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67" name="直接连接符 66"/>
          <p:cNvCxnSpPr/>
          <p:nvPr/>
        </p:nvCxnSpPr>
        <p:spPr>
          <a:xfrm>
            <a:off x="2457674" y="387217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988438" y="489801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9" name="直接连接符 68"/>
          <p:cNvCxnSpPr/>
          <p:nvPr/>
        </p:nvCxnSpPr>
        <p:spPr>
          <a:xfrm>
            <a:off x="3522545" y="386443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3053309" y="489027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87" name="矩形: 圆角 86"/>
          <p:cNvSpPr/>
          <p:nvPr/>
        </p:nvSpPr>
        <p:spPr>
          <a:xfrm>
            <a:off x="4926282" y="5351935"/>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8" name="直接连接符 87"/>
          <p:cNvCxnSpPr/>
          <p:nvPr/>
        </p:nvCxnSpPr>
        <p:spPr>
          <a:xfrm>
            <a:off x="5530824" y="539160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061588" y="641744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90" name="文本框 89"/>
          <p:cNvSpPr txBox="1"/>
          <p:nvPr/>
        </p:nvSpPr>
        <p:spPr>
          <a:xfrm>
            <a:off x="5340038" y="6341371"/>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91" name="直接连接符 90"/>
          <p:cNvCxnSpPr/>
          <p:nvPr/>
        </p:nvCxnSpPr>
        <p:spPr>
          <a:xfrm>
            <a:off x="6586049" y="539934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16813" y="642518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3" name="直接连接符 92"/>
          <p:cNvCxnSpPr/>
          <p:nvPr/>
        </p:nvCxnSpPr>
        <p:spPr>
          <a:xfrm>
            <a:off x="7650920" y="5391604"/>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7181684" y="6417439"/>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24" name="矩形 123"/>
          <p:cNvSpPr/>
          <p:nvPr/>
        </p:nvSpPr>
        <p:spPr>
          <a:xfrm>
            <a:off x="5251924" y="3210912"/>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6395808" y="3202792"/>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464128" y="3033350"/>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200855" y="4703237"/>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269175" y="4533795"/>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3150102" y="4711786"/>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7303829" y="6240283"/>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7526936" y="5922725"/>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7425272" y="6070448"/>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23722" y="1082905"/>
            <a:ext cx="4505016"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、先用 </a:t>
            </a:r>
            <a:r>
              <a:rPr lang="en-US" altLang="zh-CN" sz="2000" dirty="0">
                <a:latin typeface="微软雅黑" panose="020B0503020204020204" pitchFamily="34" charset="-122"/>
                <a:ea typeface="微软雅黑" panose="020B0503020204020204" pitchFamily="34" charset="-122"/>
              </a:rPr>
              <a:t>Z </a:t>
            </a:r>
            <a:r>
              <a:rPr lang="zh-CN" altLang="en-US" sz="2000" dirty="0">
                <a:latin typeface="微软雅黑" panose="020B0503020204020204" pitchFamily="34" charset="-122"/>
                <a:ea typeface="微软雅黑" panose="020B0503020204020204" pitchFamily="34" charset="-122"/>
              </a:rPr>
              <a:t>做塔座，移动两个盘子到 </a:t>
            </a:r>
            <a:r>
              <a:rPr lang="en-US" altLang="zh-CN" sz="2000" dirty="0">
                <a:latin typeface="微软雅黑" panose="020B0503020204020204" pitchFamily="34" charset="-122"/>
                <a:ea typeface="微软雅黑" panose="020B0503020204020204" pitchFamily="34" charset="-122"/>
              </a:rPr>
              <a:t>Y</a:t>
            </a:r>
            <a:endParaRPr lang="zh-CN" altLang="en-US" sz="2000" dirty="0">
              <a:latin typeface="微软雅黑" panose="020B0503020204020204" pitchFamily="34" charset="-122"/>
              <a:ea typeface="微软雅黑" panose="020B0503020204020204" pitchFamily="34" charset="-122"/>
            </a:endParaRPr>
          </a:p>
        </p:txBody>
      </p:sp>
      <p:sp>
        <p:nvSpPr>
          <p:cNvPr id="103" name="文本框 102"/>
          <p:cNvSpPr txBox="1"/>
          <p:nvPr/>
        </p:nvSpPr>
        <p:spPr>
          <a:xfrm>
            <a:off x="5404885" y="4309842"/>
            <a:ext cx="3215945" cy="707886"/>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、用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做塔座，将剩余的</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两个盘子移到 </a:t>
            </a:r>
            <a:r>
              <a:rPr lang="en-US" altLang="zh-CN" sz="2000" dirty="0">
                <a:latin typeface="微软雅黑" panose="020B0503020204020204" pitchFamily="34" charset="-122"/>
                <a:ea typeface="微软雅黑" panose="020B0503020204020204" pitchFamily="34" charset="-122"/>
              </a:rPr>
              <a:t>Z</a:t>
            </a:r>
            <a:endParaRPr lang="zh-CN" altLang="en-US" sz="2000" dirty="0">
              <a:latin typeface="微软雅黑" panose="020B0503020204020204" pitchFamily="34" charset="-122"/>
              <a:ea typeface="微软雅黑" panose="020B0503020204020204" pitchFamily="34" charset="-122"/>
            </a:endParaRPr>
          </a:p>
        </p:txBody>
      </p:sp>
      <p:sp>
        <p:nvSpPr>
          <p:cNvPr id="104" name="文本框 103"/>
          <p:cNvSpPr txBox="1"/>
          <p:nvPr/>
        </p:nvSpPr>
        <p:spPr>
          <a:xfrm>
            <a:off x="1679039" y="2744024"/>
            <a:ext cx="2130711" cy="707886"/>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、将第三个盘子</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从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移动到 </a:t>
            </a:r>
            <a:r>
              <a:rPr lang="en-US" altLang="zh-CN" sz="2000" dirty="0">
                <a:latin typeface="微软雅黑" panose="020B0503020204020204" pitchFamily="34" charset="-122"/>
                <a:ea typeface="微软雅黑" panose="020B0503020204020204" pitchFamily="34" charset="-122"/>
              </a:rPr>
              <a:t>Z</a:t>
            </a:r>
            <a:endParaRPr lang="zh-CN" altLang="en-US" sz="2000" dirty="0">
              <a:latin typeface="微软雅黑" panose="020B0503020204020204" pitchFamily="34" charset="-122"/>
              <a:ea typeface="微软雅黑" panose="020B0503020204020204" pitchFamily="34" charset="-122"/>
            </a:endParaRPr>
          </a:p>
        </p:txBody>
      </p:sp>
      <p:sp>
        <p:nvSpPr>
          <p:cNvPr id="4" name="箭头: 上弧形 3"/>
          <p:cNvSpPr/>
          <p:nvPr/>
        </p:nvSpPr>
        <p:spPr>
          <a:xfrm rot="950012">
            <a:off x="4211928" y="4651126"/>
            <a:ext cx="1572391" cy="458045"/>
          </a:xfrm>
          <a:prstGeom prst="curvedDownArrow">
            <a:avLst>
              <a:gd name="adj1" fmla="val 44010"/>
              <a:gd name="adj2" fmla="val 83833"/>
              <a:gd name="adj3" fmla="val 39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箭头: 上弧形 104"/>
          <p:cNvSpPr/>
          <p:nvPr/>
        </p:nvSpPr>
        <p:spPr>
          <a:xfrm rot="950012">
            <a:off x="4026451" y="1520259"/>
            <a:ext cx="1572391" cy="458045"/>
          </a:xfrm>
          <a:prstGeom prst="curvedDownArrow">
            <a:avLst>
              <a:gd name="adj1" fmla="val 44010"/>
              <a:gd name="adj2" fmla="val 83833"/>
              <a:gd name="adj3" fmla="val 39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左弧形 4"/>
          <p:cNvSpPr/>
          <p:nvPr/>
        </p:nvSpPr>
        <p:spPr>
          <a:xfrm rot="3514880">
            <a:off x="3896074" y="2490941"/>
            <a:ext cx="546144" cy="16095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p:bldP spid="63" grpId="0" animBg="1"/>
      <p:bldP spid="66" grpId="0"/>
      <p:bldP spid="87" grpId="0" animBg="1"/>
      <p:bldP spid="90" grpId="0"/>
      <p:bldP spid="124" grpId="0" animBg="1"/>
      <p:bldP spid="125" grpId="0" animBg="1"/>
      <p:bldP spid="127" grpId="0" animBg="1"/>
      <p:bldP spid="128" grpId="0" animBg="1"/>
      <p:bldP spid="129" grpId="0" animBg="1"/>
      <p:bldP spid="130" grpId="0" animBg="1"/>
      <p:bldP spid="133" grpId="0" animBg="1"/>
      <p:bldP spid="138" grpId="0" animBg="1"/>
      <p:bldP spid="139" grpId="0" animBg="1"/>
      <p:bldP spid="2" grpId="0"/>
      <p:bldP spid="103" grpId="0"/>
      <p:bldP spid="104" grpId="0"/>
      <p:bldP spid="4" grpId="0" animBg="1"/>
      <p:bldP spid="105"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rPr>
              <a:t>      第三章   限定性线性表</a:t>
            </a:r>
            <a:r>
              <a:rPr lang="en-US" altLang="zh-CN" sz="4000" b="1" dirty="0">
                <a:solidFill>
                  <a:schemeClr val="bg1"/>
                </a:solidFill>
              </a:rPr>
              <a:t>—</a:t>
            </a:r>
            <a:r>
              <a:rPr lang="zh-CN" altLang="en-US" sz="4000" b="1" dirty="0">
                <a:solidFill>
                  <a:schemeClr val="bg1"/>
                </a:solidFill>
              </a:rPr>
              <a:t>栈和队列</a:t>
            </a:r>
            <a:endParaRPr lang="zh-CN" altLang="en-US" sz="4000" b="1" dirty="0">
              <a:solidFill>
                <a:schemeClr val="bg1"/>
              </a:solidFill>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3" name="文本框 2"/>
          <p:cNvSpPr txBox="1"/>
          <p:nvPr/>
        </p:nvSpPr>
        <p:spPr>
          <a:xfrm>
            <a:off x="299625" y="1032681"/>
            <a:ext cx="8355860" cy="148265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限定性： 限制线性表插入和删除等操作的位置（</a:t>
            </a:r>
            <a:r>
              <a:rPr lang="zh-CN" altLang="en-US" sz="3200" dirty="0">
                <a:solidFill>
                  <a:srgbClr val="FF0000"/>
                </a:solidFill>
                <a:latin typeface="微软雅黑" panose="020B0503020204020204" pitchFamily="34" charset="-122"/>
                <a:ea typeface="微软雅黑" panose="020B0503020204020204" pitchFamily="34" charset="-122"/>
              </a:rPr>
              <a:t>只允许在端点位置操作</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10" name="矩形 5"/>
          <p:cNvSpPr/>
          <p:nvPr/>
        </p:nvSpPr>
        <p:spPr>
          <a:xfrm>
            <a:off x="781877" y="2679447"/>
            <a:ext cx="5506188" cy="2753574"/>
          </a:xfrm>
          <a:prstGeom prst="rect">
            <a:avLst/>
          </a:prstGeom>
          <a:noFill/>
          <a:ln w="9525">
            <a:noFill/>
          </a:ln>
        </p:spPr>
        <p:txBody>
          <a:bodyPr wrap="square" anchor="t">
            <a:spAutoFit/>
          </a:bodyPr>
          <a:lstStyle/>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3.1</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 栈</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3.2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3.3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68257"/>
            <a:ext cx="9144000" cy="6547372"/>
          </a:xfrm>
          <a:prstGeom prst="rect">
            <a:avLst/>
          </a:prstGeom>
        </p:spPr>
      </p:pic>
      <p:sp>
        <p:nvSpPr>
          <p:cNvPr id="9" name="文本框 8"/>
          <p:cNvSpPr txBox="1"/>
          <p:nvPr/>
        </p:nvSpPr>
        <p:spPr>
          <a:xfrm>
            <a:off x="423004" y="72040"/>
            <a:ext cx="6331352" cy="461665"/>
          </a:xfrm>
          <a:prstGeom prst="rect">
            <a:avLst/>
          </a:prstGeom>
          <a:noFill/>
        </p:spPr>
        <p:txBody>
          <a:bodyPr wrap="square">
            <a:spAutoFit/>
          </a:bodyPr>
          <a:lstStyle/>
          <a:p>
            <a:r>
              <a:rPr lang="zh-CN" altLang="en-US" sz="2400" b="0" i="0" dirty="0">
                <a:solidFill>
                  <a:srgbClr val="121212"/>
                </a:solidFill>
                <a:effectLst/>
                <a:latin typeface="-apple-system"/>
              </a:rPr>
              <a:t>有</a:t>
            </a:r>
            <a:r>
              <a:rPr lang="en-US" altLang="zh-CN" sz="2400" b="0" i="0" dirty="0">
                <a:solidFill>
                  <a:srgbClr val="121212"/>
                </a:solidFill>
                <a:effectLst/>
                <a:latin typeface="-apple-system"/>
              </a:rPr>
              <a:t>3</a:t>
            </a:r>
            <a:r>
              <a:rPr lang="zh-CN" altLang="en-US" sz="2400" b="0" i="0" dirty="0">
                <a:solidFill>
                  <a:srgbClr val="121212"/>
                </a:solidFill>
                <a:effectLst/>
                <a:latin typeface="-apple-system"/>
              </a:rPr>
              <a:t>个盘子，步骤就多了</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268881" y="-57643"/>
            <a:ext cx="6635784"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汉诺塔问题 </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个圆盘移动的示意图</a:t>
            </a:r>
            <a:endParaRPr lang="zh-CN" altLang="en-US" sz="3200" dirty="0">
              <a:latin typeface="微软雅黑" panose="020B0503020204020204" pitchFamily="34" charset="-122"/>
              <a:ea typeface="微软雅黑" panose="020B0503020204020204" pitchFamily="34" charset="-122"/>
            </a:endParaRPr>
          </a:p>
        </p:txBody>
      </p:sp>
      <p:sp>
        <p:nvSpPr>
          <p:cNvPr id="15" name="矩形: 圆角 14"/>
          <p:cNvSpPr/>
          <p:nvPr/>
        </p:nvSpPr>
        <p:spPr>
          <a:xfrm>
            <a:off x="797907" y="2325232"/>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p:cNvCxnSpPr/>
          <p:nvPr/>
        </p:nvCxnSpPr>
        <p:spPr>
          <a:xfrm>
            <a:off x="1407759" y="79951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938523" y="182535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2" name="矩形 21"/>
          <p:cNvSpPr/>
          <p:nvPr/>
        </p:nvSpPr>
        <p:spPr>
          <a:xfrm>
            <a:off x="1169864" y="1464044"/>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038203" y="1644693"/>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16973" y="1749282"/>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sp>
        <p:nvSpPr>
          <p:cNvPr id="27" name="矩形 26"/>
          <p:cNvSpPr/>
          <p:nvPr/>
        </p:nvSpPr>
        <p:spPr>
          <a:xfrm>
            <a:off x="1262298" y="1287852"/>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462984" y="80725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1993748" y="183309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8" name="直接连接符 37"/>
          <p:cNvCxnSpPr/>
          <p:nvPr/>
        </p:nvCxnSpPr>
        <p:spPr>
          <a:xfrm>
            <a:off x="3527855" y="79951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058619" y="182535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0" name="直接连接符 39"/>
          <p:cNvCxnSpPr/>
          <p:nvPr/>
        </p:nvCxnSpPr>
        <p:spPr>
          <a:xfrm>
            <a:off x="1402449" y="236490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33213" y="339073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42" name="文本框 41"/>
          <p:cNvSpPr txBox="1"/>
          <p:nvPr/>
        </p:nvSpPr>
        <p:spPr>
          <a:xfrm>
            <a:off x="1211663" y="3314668"/>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43" name="直接连接符 42"/>
          <p:cNvCxnSpPr/>
          <p:nvPr/>
        </p:nvCxnSpPr>
        <p:spPr>
          <a:xfrm>
            <a:off x="2457674" y="237264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1988438" y="339847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45" name="直接连接符 44"/>
          <p:cNvCxnSpPr/>
          <p:nvPr/>
        </p:nvCxnSpPr>
        <p:spPr>
          <a:xfrm>
            <a:off x="3522545" y="2364901"/>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3053309" y="3390736"/>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47" name="矩形: 圆角 46"/>
          <p:cNvSpPr/>
          <p:nvPr/>
        </p:nvSpPr>
        <p:spPr>
          <a:xfrm>
            <a:off x="4958349" y="2325232"/>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48" name="直接连接符 47"/>
          <p:cNvCxnSpPr/>
          <p:nvPr/>
        </p:nvCxnSpPr>
        <p:spPr>
          <a:xfrm>
            <a:off x="5562891" y="236490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5093655" y="339073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50" name="文本框 49"/>
          <p:cNvSpPr txBox="1"/>
          <p:nvPr/>
        </p:nvSpPr>
        <p:spPr>
          <a:xfrm>
            <a:off x="5372105" y="3314668"/>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51" name="直接连接符 50"/>
          <p:cNvCxnSpPr/>
          <p:nvPr/>
        </p:nvCxnSpPr>
        <p:spPr>
          <a:xfrm>
            <a:off x="6618116" y="237264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6148880" y="339847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直接连接符 52"/>
          <p:cNvCxnSpPr/>
          <p:nvPr/>
        </p:nvCxnSpPr>
        <p:spPr>
          <a:xfrm>
            <a:off x="7682987" y="2364901"/>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7213751" y="3390736"/>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63" name="矩形: 圆角 62"/>
          <p:cNvSpPr/>
          <p:nvPr/>
        </p:nvSpPr>
        <p:spPr>
          <a:xfrm>
            <a:off x="797907" y="3824766"/>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64" name="直接连接符 63"/>
          <p:cNvCxnSpPr/>
          <p:nvPr/>
        </p:nvCxnSpPr>
        <p:spPr>
          <a:xfrm>
            <a:off x="1402449" y="386443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933213" y="489027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66" name="文本框 65"/>
          <p:cNvSpPr txBox="1"/>
          <p:nvPr/>
        </p:nvSpPr>
        <p:spPr>
          <a:xfrm>
            <a:off x="1211663" y="4814202"/>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67" name="直接连接符 66"/>
          <p:cNvCxnSpPr/>
          <p:nvPr/>
        </p:nvCxnSpPr>
        <p:spPr>
          <a:xfrm>
            <a:off x="2457674" y="387217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1988438" y="489801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9" name="直接连接符 68"/>
          <p:cNvCxnSpPr/>
          <p:nvPr/>
        </p:nvCxnSpPr>
        <p:spPr>
          <a:xfrm>
            <a:off x="3522545" y="386443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a:off x="3053309" y="489027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71" name="矩形: 圆角 70"/>
          <p:cNvSpPr/>
          <p:nvPr/>
        </p:nvSpPr>
        <p:spPr>
          <a:xfrm>
            <a:off x="4958349" y="3824766"/>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72" name="直接连接符 71"/>
          <p:cNvCxnSpPr/>
          <p:nvPr/>
        </p:nvCxnSpPr>
        <p:spPr>
          <a:xfrm>
            <a:off x="5562891" y="386443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093655" y="489027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74" name="文本框 73"/>
          <p:cNvSpPr txBox="1"/>
          <p:nvPr/>
        </p:nvSpPr>
        <p:spPr>
          <a:xfrm>
            <a:off x="5372105" y="4814202"/>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75" name="直接连接符 74"/>
          <p:cNvCxnSpPr/>
          <p:nvPr/>
        </p:nvCxnSpPr>
        <p:spPr>
          <a:xfrm>
            <a:off x="6618116" y="3872176"/>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6148880" y="4898011"/>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7" name="直接连接符 76"/>
          <p:cNvCxnSpPr/>
          <p:nvPr/>
        </p:nvCxnSpPr>
        <p:spPr>
          <a:xfrm>
            <a:off x="7682987" y="386443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7213751" y="489027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79" name="矩形: 圆角 78"/>
          <p:cNvSpPr/>
          <p:nvPr/>
        </p:nvSpPr>
        <p:spPr>
          <a:xfrm>
            <a:off x="765840" y="5351935"/>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0" name="直接连接符 79"/>
          <p:cNvCxnSpPr/>
          <p:nvPr/>
        </p:nvCxnSpPr>
        <p:spPr>
          <a:xfrm>
            <a:off x="1370382" y="539160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a:off x="901146" y="641744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82" name="文本框 81"/>
          <p:cNvSpPr txBox="1"/>
          <p:nvPr/>
        </p:nvSpPr>
        <p:spPr>
          <a:xfrm>
            <a:off x="1179596" y="6341371"/>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83" name="直接连接符 82"/>
          <p:cNvCxnSpPr/>
          <p:nvPr/>
        </p:nvCxnSpPr>
        <p:spPr>
          <a:xfrm>
            <a:off x="2425607" y="539934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1956371" y="642518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5" name="直接连接符 84"/>
          <p:cNvCxnSpPr/>
          <p:nvPr/>
        </p:nvCxnSpPr>
        <p:spPr>
          <a:xfrm>
            <a:off x="3490478" y="5391604"/>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3021242" y="6417439"/>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87" name="矩形: 圆角 86"/>
          <p:cNvSpPr/>
          <p:nvPr/>
        </p:nvSpPr>
        <p:spPr>
          <a:xfrm>
            <a:off x="4926282" y="5351935"/>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88" name="直接连接符 87"/>
          <p:cNvCxnSpPr/>
          <p:nvPr/>
        </p:nvCxnSpPr>
        <p:spPr>
          <a:xfrm>
            <a:off x="5530824" y="539160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a:off x="5061588" y="641744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90" name="文本框 89"/>
          <p:cNvSpPr txBox="1"/>
          <p:nvPr/>
        </p:nvSpPr>
        <p:spPr>
          <a:xfrm>
            <a:off x="5340038" y="6341371"/>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91" name="直接连接符 90"/>
          <p:cNvCxnSpPr/>
          <p:nvPr/>
        </p:nvCxnSpPr>
        <p:spPr>
          <a:xfrm>
            <a:off x="6586049" y="5399345"/>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6116813" y="6425180"/>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3" name="直接连接符 92"/>
          <p:cNvCxnSpPr/>
          <p:nvPr/>
        </p:nvCxnSpPr>
        <p:spPr>
          <a:xfrm>
            <a:off x="7650920" y="5391604"/>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7181684" y="6417439"/>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95" name="矩形: 圆角 94"/>
          <p:cNvSpPr/>
          <p:nvPr/>
        </p:nvSpPr>
        <p:spPr>
          <a:xfrm>
            <a:off x="4926360" y="787552"/>
            <a:ext cx="3383667" cy="1329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96" name="直接连接符 95"/>
          <p:cNvCxnSpPr/>
          <p:nvPr/>
        </p:nvCxnSpPr>
        <p:spPr>
          <a:xfrm>
            <a:off x="5530902" y="82722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a:off x="5061666" y="185305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98" name="文本框 97"/>
          <p:cNvSpPr txBox="1"/>
          <p:nvPr/>
        </p:nvSpPr>
        <p:spPr>
          <a:xfrm>
            <a:off x="5340116" y="1776988"/>
            <a:ext cx="2636794" cy="461665"/>
          </a:xfrm>
          <a:prstGeom prst="rect">
            <a:avLst/>
          </a:prstGeom>
          <a:noFill/>
        </p:spPr>
        <p:txBody>
          <a:bodyPr wrap="square" rtlCol="0">
            <a:spAutoFit/>
          </a:bodyPr>
          <a:lstStyle/>
          <a:p>
            <a:r>
              <a:rPr lang="en-US" altLang="zh-CN" sz="2400" b="1" dirty="0">
                <a:solidFill>
                  <a:srgbClr val="7B318F"/>
                </a:solidFill>
              </a:rPr>
              <a:t>X           Y          Z</a:t>
            </a:r>
            <a:endParaRPr lang="zh-CN" altLang="en-US" sz="2400" b="1" dirty="0">
              <a:solidFill>
                <a:srgbClr val="7B318F"/>
              </a:solidFill>
            </a:endParaRPr>
          </a:p>
        </p:txBody>
      </p:sp>
      <p:cxnSp>
        <p:nvCxnSpPr>
          <p:cNvPr id="99" name="直接连接符 98"/>
          <p:cNvCxnSpPr/>
          <p:nvPr/>
        </p:nvCxnSpPr>
        <p:spPr>
          <a:xfrm>
            <a:off x="6586127" y="834962"/>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6116891" y="1860797"/>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1" name="直接连接符 100"/>
          <p:cNvCxnSpPr/>
          <p:nvPr/>
        </p:nvCxnSpPr>
        <p:spPr>
          <a:xfrm>
            <a:off x="7650998" y="827221"/>
            <a:ext cx="0" cy="1018095"/>
          </a:xfrm>
          <a:prstGeom prst="line">
            <a:avLst/>
          </a:prstGeom>
          <a:ln w="3810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7181762" y="1853056"/>
            <a:ext cx="944821" cy="0"/>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11" name="文本框 110"/>
          <p:cNvSpPr txBox="1"/>
          <p:nvPr/>
        </p:nvSpPr>
        <p:spPr>
          <a:xfrm>
            <a:off x="4976828" y="799515"/>
            <a:ext cx="385915"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2" name="文本框 111"/>
          <p:cNvSpPr txBox="1"/>
          <p:nvPr/>
        </p:nvSpPr>
        <p:spPr>
          <a:xfrm>
            <a:off x="857931" y="2308925"/>
            <a:ext cx="1024902"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3" name="文本框 112"/>
          <p:cNvSpPr txBox="1"/>
          <p:nvPr/>
        </p:nvSpPr>
        <p:spPr>
          <a:xfrm>
            <a:off x="5015547" y="2292796"/>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4" name="文本框 113"/>
          <p:cNvSpPr txBox="1"/>
          <p:nvPr/>
        </p:nvSpPr>
        <p:spPr>
          <a:xfrm>
            <a:off x="843670" y="3824766"/>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5" name="文本框 114"/>
          <p:cNvSpPr txBox="1"/>
          <p:nvPr/>
        </p:nvSpPr>
        <p:spPr>
          <a:xfrm>
            <a:off x="4973543" y="3835111"/>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6" name="文本框 115"/>
          <p:cNvSpPr txBox="1"/>
          <p:nvPr/>
        </p:nvSpPr>
        <p:spPr>
          <a:xfrm>
            <a:off x="846325" y="5300486"/>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7" name="文本框 116"/>
          <p:cNvSpPr txBox="1"/>
          <p:nvPr/>
        </p:nvSpPr>
        <p:spPr>
          <a:xfrm>
            <a:off x="4958349" y="5346953"/>
            <a:ext cx="555947" cy="461665"/>
          </a:xfrm>
          <a:prstGeom prst="rect">
            <a:avLst/>
          </a:prstGeom>
          <a:noFill/>
        </p:spPr>
        <p:txBody>
          <a:bodyPr wrap="square">
            <a:spAutoFit/>
          </a:bodyPr>
          <a:lstStyle/>
          <a:p>
            <a:r>
              <a:rPr lang="zh-CN" altLang="en-US" sz="2400" b="0" i="0" dirty="0">
                <a:solidFill>
                  <a:srgbClr val="121212"/>
                </a:solidFill>
                <a:effectLst/>
                <a:latin typeface="-apple-system"/>
                <a:sym typeface="Wingdings" panose="05000000000000000000" pitchFamily="2" charset="2"/>
              </a:rPr>
              <a:t></a:t>
            </a:r>
            <a:endParaRPr lang="zh-CN" altLang="en-US" sz="2400" dirty="0"/>
          </a:p>
        </p:txBody>
      </p:sp>
      <p:sp>
        <p:nvSpPr>
          <p:cNvPr id="118" name="矩形 117"/>
          <p:cNvSpPr/>
          <p:nvPr/>
        </p:nvSpPr>
        <p:spPr>
          <a:xfrm>
            <a:off x="5308127" y="1492271"/>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5176466" y="1672920"/>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7494869" y="1675208"/>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1066892" y="3213265"/>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2210776" y="3205145"/>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3362205" y="3207768"/>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251924" y="3210912"/>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6395808" y="3214516"/>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6464128" y="3033350"/>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200855" y="4709099"/>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a:off x="2269175" y="4533795"/>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3150102" y="4711786"/>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7335896" y="4722119"/>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3110432" y="6239955"/>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7303829" y="6240283"/>
            <a:ext cx="720638" cy="1589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6375470" y="4720309"/>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5415443" y="4706290"/>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3257030" y="6071530"/>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195630" y="6234458"/>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7526936" y="5922725"/>
            <a:ext cx="312102" cy="1699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7425272" y="6070448"/>
            <a:ext cx="479392" cy="16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8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8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9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9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9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3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3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2" grpId="0"/>
      <p:bldP spid="47" grpId="0" animBg="1"/>
      <p:bldP spid="50" grpId="0"/>
      <p:bldP spid="63" grpId="0" animBg="1"/>
      <p:bldP spid="66" grpId="0"/>
      <p:bldP spid="71" grpId="0" animBg="1"/>
      <p:bldP spid="74" grpId="0"/>
      <p:bldP spid="79" grpId="0" animBg="1"/>
      <p:bldP spid="82" grpId="0"/>
      <p:bldP spid="87" grpId="0" animBg="1"/>
      <p:bldP spid="90" grpId="0"/>
      <p:bldP spid="95" grpId="0" animBg="1"/>
      <p:bldP spid="98" grpId="0"/>
      <p:bldP spid="111" grpId="0"/>
      <p:bldP spid="112" grpId="0"/>
      <p:bldP spid="113" grpId="0"/>
      <p:bldP spid="114" grpId="0"/>
      <p:bldP spid="115" grpId="0"/>
      <p:bldP spid="116" grpId="0"/>
      <p:bldP spid="117" grpId="0"/>
      <p:bldP spid="118" grpId="0" animBg="1"/>
      <p:bldP spid="119" grpId="0" animBg="1"/>
      <p:bldP spid="120" grpId="0" animBg="1"/>
      <p:bldP spid="121" grpId="0" animBg="1"/>
      <p:bldP spid="122" grpId="0" animBg="1"/>
      <p:bldP spid="123" grpId="0" animBg="1"/>
      <p:bldP spid="124" grpId="0" animBg="1"/>
      <p:bldP spid="125"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285750" y="1019175"/>
            <a:ext cx="8572500" cy="4819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zh-CN" altLang="en-US" sz="3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158503" y="892887"/>
            <a:ext cx="4826993" cy="4826993"/>
          </a:xfrm>
          <a:prstGeom prst="rect">
            <a:avLst/>
          </a:prstGeom>
        </p:spPr>
      </p:pic>
      <p:sp>
        <p:nvSpPr>
          <p:cNvPr id="6" name="文本框 5"/>
          <p:cNvSpPr txBox="1"/>
          <p:nvPr/>
        </p:nvSpPr>
        <p:spPr>
          <a:xfrm>
            <a:off x="1885950" y="4437078"/>
            <a:ext cx="4572000" cy="646331"/>
          </a:xfrm>
          <a:prstGeom prst="rect">
            <a:avLst/>
          </a:prstGeom>
          <a:noFill/>
        </p:spPr>
        <p:txBody>
          <a:bodyPr wrap="square">
            <a:spAutoFit/>
          </a:bodyPr>
          <a:lstStyle/>
          <a:p>
            <a:r>
              <a:rPr lang="en-US" altLang="zh-CN" sz="3600" b="0" i="0" dirty="0">
                <a:solidFill>
                  <a:schemeClr val="bg1"/>
                </a:solidFill>
                <a:effectLst/>
                <a:latin typeface="-apple-system"/>
              </a:rPr>
              <a:t> </a:t>
            </a:r>
            <a:endParaRPr lang="zh-CN" altLang="en-US" sz="36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148265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时间复杂度分析</a:t>
            </a:r>
            <a:endParaRPr lang="zh-CN" altLang="en-US"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flipH="1">
            <a:off x="2192242" y="1340727"/>
            <a:ext cx="4631789" cy="1077218"/>
          </a:xfrm>
          <a:prstGeom prst="rect">
            <a:avLst/>
          </a:prstGeom>
          <a:noFill/>
        </p:spPr>
        <p:txBody>
          <a:bodyPr wrap="square" rtlCol="0">
            <a:spAutoFit/>
          </a:bodyPr>
          <a:lstStyle/>
          <a:p>
            <a:r>
              <a:rPr lang="en-US" altLang="zh-CN" sz="3200" dirty="0"/>
              <a:t>T(n)=T(n-1) +1 +T(n-1)        </a:t>
            </a:r>
            <a:endParaRPr lang="en-US" altLang="zh-CN" sz="3200" dirty="0"/>
          </a:p>
          <a:p>
            <a:r>
              <a:rPr lang="en-US" altLang="zh-CN" sz="3200" dirty="0"/>
              <a:t>      =2T(n-1)+1</a:t>
            </a:r>
            <a:endParaRPr lang="en-US" altLang="zh-CN" sz="3200" dirty="0"/>
          </a:p>
        </p:txBody>
      </p:sp>
      <mc:AlternateContent xmlns:mc="http://schemas.openxmlformats.org/markup-compatibility/2006">
        <mc:Choice xmlns:a14="http://schemas.microsoft.com/office/drawing/2010/main" Requires="a14">
          <p:sp>
            <p:nvSpPr>
              <p:cNvPr id="4" name="文本框 3"/>
              <p:cNvSpPr txBox="1"/>
              <p:nvPr/>
            </p:nvSpPr>
            <p:spPr>
              <a:xfrm>
                <a:off x="1860959" y="5771576"/>
                <a:ext cx="3754297" cy="584775"/>
              </a:xfrm>
              <a:prstGeom prst="rect">
                <a:avLst/>
              </a:prstGeom>
              <a:noFill/>
            </p:spPr>
            <p:txBody>
              <a:bodyPr wrap="none" rtlCol="0">
                <a:spAutoFit/>
              </a:bodyPr>
              <a:lstStyle/>
              <a:p>
                <a:r>
                  <a:rPr lang="zh-CN" altLang="en-US" sz="3200" dirty="0"/>
                  <a:t>时间复杂度为 </a:t>
                </a:r>
                <a:r>
                  <a:rPr lang="en-US" altLang="zh-CN" sz="3200" dirty="0"/>
                  <a:t>O(</a:t>
                </a:r>
                <a14:m>
                  <m:oMath xmlns:m="http://schemas.openxmlformats.org/officeDocument/2006/math">
                    <m:sSup>
                      <m:sSupPr>
                        <m:ctrlPr>
                          <a:rPr lang="en-US" altLang="zh-CN" sz="3200" i="1" smtClean="0">
                            <a:latin typeface="Cambria Math" panose="02040503050406030204" pitchFamily="18" charset="0"/>
                          </a:rPr>
                        </m:ctrlPr>
                      </m:sSupPr>
                      <m:e>
                        <m:r>
                          <a:rPr lang="en-US" altLang="zh-CN" sz="3200" b="0" i="1" smtClean="0">
                            <a:latin typeface="Cambria Math" panose="02040503050406030204" pitchFamily="18" charset="0"/>
                          </a:rPr>
                          <m:t>2</m:t>
                        </m:r>
                      </m:e>
                      <m:sup>
                        <m:r>
                          <a:rPr lang="en-US" altLang="zh-CN" sz="3200" b="0" i="1" smtClean="0">
                            <a:latin typeface="Cambria Math" panose="02040503050406030204" pitchFamily="18" charset="0"/>
                          </a:rPr>
                          <m:t>𝑛</m:t>
                        </m:r>
                      </m:sup>
                    </m:sSup>
                  </m:oMath>
                </a14:m>
                <a:r>
                  <a:rPr lang="en-US" altLang="zh-CN" sz="3200" dirty="0"/>
                  <a:t>)</a:t>
                </a:r>
                <a:endParaRPr lang="zh-CN" altLang="en-US" sz="3200" dirty="0"/>
              </a:p>
            </p:txBody>
          </p:sp>
        </mc:Choice>
        <mc:Fallback>
          <p:sp>
            <p:nvSpPr>
              <p:cNvPr id="4" name="文本框 3"/>
              <p:cNvSpPr txBox="1">
                <a:spLocks noRot="1" noChangeAspect="1" noMove="1" noResize="1" noEditPoints="1" noAdjustHandles="1" noChangeArrowheads="1" noChangeShapeType="1" noTextEdit="1"/>
              </p:cNvSpPr>
              <p:nvPr/>
            </p:nvSpPr>
            <p:spPr>
              <a:xfrm>
                <a:off x="1860959" y="5771576"/>
                <a:ext cx="3754297" cy="584775"/>
              </a:xfrm>
              <a:prstGeom prst="rect">
                <a:avLst/>
              </a:prstGeom>
              <a:blipFill rotWithShape="1">
                <a:blip r:embed="rId1"/>
                <a:stretch>
                  <a:fillRect l="-11" t="-10" r="-1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flipH="1">
                <a:off x="859566" y="2555594"/>
                <a:ext cx="7400514" cy="3108543"/>
              </a:xfrm>
              <a:prstGeom prst="rect">
                <a:avLst/>
              </a:prstGeom>
              <a:noFill/>
              <a:ln>
                <a:solidFill>
                  <a:schemeClr val="accent1"/>
                </a:solidFill>
              </a:ln>
            </p:spPr>
            <p:txBody>
              <a:bodyPr wrap="square" rtlCol="0">
                <a:spAutoFit/>
              </a:bodyPr>
              <a:lstStyle/>
              <a:p>
                <a:r>
                  <a:rPr lang="zh-CN" altLang="en-US" sz="2800" dirty="0"/>
                  <a:t>推导：</a:t>
                </a:r>
                <a:endParaRPr lang="en-US" altLang="zh-CN" sz="2800" dirty="0"/>
              </a:p>
              <a:p>
                <a:r>
                  <a:rPr lang="en-US" altLang="zh-CN" sz="2800" dirty="0"/>
                  <a:t>T(1)=1</a:t>
                </a:r>
                <a:endParaRPr lang="en-US" altLang="zh-CN" sz="2800" dirty="0"/>
              </a:p>
              <a:p>
                <a:r>
                  <a:rPr lang="en-US" altLang="zh-CN" sz="2800" dirty="0"/>
                  <a:t>T(2)=2T(1)+1=2+1</a:t>
                </a:r>
                <a:endParaRPr lang="en-US" altLang="zh-CN" sz="2800" dirty="0"/>
              </a:p>
              <a:p>
                <a:r>
                  <a:rPr lang="en-US" altLang="zh-CN" sz="2800" dirty="0"/>
                  <a:t>T(3)=2T(2)+1=2(2+1)+1=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1</m:t>
                        </m:r>
                      </m:sup>
                    </m:sSup>
                  </m:oMath>
                </a14:m>
                <a:r>
                  <a:rPr lang="en-US" altLang="zh-CN" sz="2800" dirty="0"/>
                  <a:t>+1</a:t>
                </a:r>
                <a:endParaRPr lang="en-US" altLang="zh-CN" sz="2800" dirty="0"/>
              </a:p>
              <a:p>
                <a:r>
                  <a:rPr lang="en-US" altLang="zh-CN" sz="2800" dirty="0"/>
                  <a:t>T(4)=2T(3)+1=2(</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1</m:t>
                        </m:r>
                      </m:sup>
                    </m:sSup>
                  </m:oMath>
                </a14:m>
                <a:r>
                  <a:rPr lang="en-US" altLang="zh-CN" sz="2800" dirty="0"/>
                  <a:t>+1)=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3</m:t>
                        </m:r>
                      </m:sup>
                    </m:sSup>
                  </m:oMath>
                </a14:m>
                <a:r>
                  <a:rPr lang="en-US" altLang="zh-CN" sz="2800" dirty="0"/>
                  <a:t>+</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1</m:t>
                        </m:r>
                      </m:sup>
                    </m:sSup>
                  </m:oMath>
                </a14:m>
                <a:r>
                  <a:rPr lang="en-US" altLang="zh-CN" sz="2800" dirty="0"/>
                  <a:t>+1</a:t>
                </a:r>
                <a:endParaRPr lang="en-US" altLang="zh-CN" sz="2800" dirty="0"/>
              </a:p>
              <a:p>
                <a:r>
                  <a:rPr lang="en-US" altLang="zh-CN" sz="2800" dirty="0"/>
                  <a:t>…</a:t>
                </a:r>
                <a:endParaRPr lang="en-US" altLang="zh-CN" sz="2800" dirty="0"/>
              </a:p>
              <a:p>
                <a:r>
                  <a:rPr lang="en-US" altLang="zh-CN" sz="2800" dirty="0"/>
                  <a:t>T(n)=</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p>
                    </m:sSup>
                  </m:oMath>
                </a14:m>
                <a:r>
                  <a:rPr lang="en-US" altLang="zh-CN" sz="2800" dirty="0"/>
                  <a:t>+…+</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1</m:t>
                        </m:r>
                      </m:sup>
                    </m:sSup>
                  </m:oMath>
                </a14:m>
                <a:r>
                  <a:rPr lang="en-US" altLang="zh-CN" sz="2800" dirty="0"/>
                  <a:t>+1=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𝑛</m:t>
                        </m:r>
                      </m:sup>
                    </m:sSup>
                    <m:r>
                      <a:rPr lang="en-US" altLang="zh-CN" sz="2800" b="0" i="0" smtClean="0">
                        <a:latin typeface="Cambria Math" panose="02040503050406030204" pitchFamily="18" charset="0"/>
                      </a:rPr>
                      <m:t>−</m:t>
                    </m:r>
                    <m:r>
                      <a:rPr lang="en-US" altLang="zh-CN" sz="2800" b="0" i="0" smtClean="0">
                        <a:latin typeface="Cambria Math" panose="02040503050406030204" pitchFamily="18" charset="0"/>
                      </a:rPr>
                      <m:t>1</m:t>
                    </m:r>
                  </m:oMath>
                </a14:m>
                <a:endParaRPr lang="en-US" altLang="zh-CN" sz="2800" dirty="0"/>
              </a:p>
            </p:txBody>
          </p:sp>
        </mc:Choice>
        <mc:Fallback>
          <p:sp>
            <p:nvSpPr>
              <p:cNvPr id="5" name="文本框 4"/>
              <p:cNvSpPr txBox="1">
                <a:spLocks noRot="1" noChangeAspect="1" noMove="1" noResize="1" noEditPoints="1" noAdjustHandles="1" noChangeArrowheads="1" noChangeShapeType="1" noTextEdit="1"/>
              </p:cNvSpPr>
              <p:nvPr/>
            </p:nvSpPr>
            <p:spPr>
              <a:xfrm flipH="1">
                <a:off x="859566" y="2555594"/>
                <a:ext cx="7400514" cy="3108543"/>
              </a:xfrm>
              <a:prstGeom prst="rect">
                <a:avLst/>
              </a:prstGeom>
              <a:blipFill rotWithShape="1">
                <a:blip r:embed="rId2"/>
                <a:stretch>
                  <a:fillRect l="-66" t="-154" r="-60" b="-145"/>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63213" y="-50157"/>
            <a:ext cx="8580787" cy="148265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典型例子：汉诺塔（</a:t>
            </a:r>
            <a:r>
              <a:rPr lang="en-US" altLang="zh-CN" sz="3200" dirty="0" err="1">
                <a:latin typeface="微软雅黑" panose="020B0503020204020204" pitchFamily="34" charset="-122"/>
                <a:ea typeface="微软雅黑" panose="020B0503020204020204" pitchFamily="34" charset="-122"/>
              </a:rPr>
              <a:t>hanoi</a:t>
            </a:r>
            <a:r>
              <a:rPr lang="zh-CN" altLang="en-US" sz="3200" dirty="0">
                <a:latin typeface="微软雅黑" panose="020B0503020204020204" pitchFamily="34" charset="-122"/>
                <a:ea typeface="微软雅黑" panose="020B0503020204020204" pitchFamily="34" charset="-122"/>
              </a:rPr>
              <a:t>）问题的算法实现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时间复杂度分析</a:t>
            </a:r>
            <a:endParaRPr lang="zh-CN" altLang="en-US"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flipH="1">
            <a:off x="2192242" y="1340727"/>
            <a:ext cx="4631789" cy="1077218"/>
          </a:xfrm>
          <a:prstGeom prst="rect">
            <a:avLst/>
          </a:prstGeom>
          <a:noFill/>
        </p:spPr>
        <p:txBody>
          <a:bodyPr wrap="square" rtlCol="0">
            <a:spAutoFit/>
          </a:bodyPr>
          <a:lstStyle/>
          <a:p>
            <a:r>
              <a:rPr lang="en-US" altLang="zh-CN" sz="3200" dirty="0"/>
              <a:t>T(n)=T(n-1) +1 +T(n-1)        </a:t>
            </a:r>
            <a:endParaRPr lang="en-US" altLang="zh-CN" sz="3200" dirty="0"/>
          </a:p>
          <a:p>
            <a:r>
              <a:rPr lang="en-US" altLang="zh-CN" sz="3200" dirty="0"/>
              <a:t>      =2T(n-1)+1</a:t>
            </a:r>
            <a:endParaRPr lang="en-US" altLang="zh-CN" sz="3200" dirty="0"/>
          </a:p>
        </p:txBody>
      </p:sp>
      <mc:AlternateContent xmlns:mc="http://schemas.openxmlformats.org/markup-compatibility/2006">
        <mc:Choice xmlns:a14="http://schemas.microsoft.com/office/drawing/2010/main" Requires="a14">
          <p:sp>
            <p:nvSpPr>
              <p:cNvPr id="5" name="文本框 4"/>
              <p:cNvSpPr txBox="1"/>
              <p:nvPr/>
            </p:nvSpPr>
            <p:spPr>
              <a:xfrm flipH="1">
                <a:off x="859566" y="2555594"/>
                <a:ext cx="7400514" cy="537210"/>
              </a:xfrm>
              <a:prstGeom prst="rect">
                <a:avLst/>
              </a:prstGeom>
              <a:noFill/>
              <a:ln>
                <a:solidFill>
                  <a:schemeClr val="accent1"/>
                </a:solidFill>
              </a:ln>
            </p:spPr>
            <p:txBody>
              <a:bodyPr wrap="square" rtlCol="0">
                <a:spAutoFit/>
              </a:bodyPr>
              <a:lstStyle/>
              <a:p>
                <a:r>
                  <a:rPr lang="en-US" altLang="zh-CN" sz="2800" dirty="0"/>
                  <a:t>T(n)=</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i="1">
                            <a:latin typeface="Cambria Math" panose="02040503050406030204" pitchFamily="18" charset="0"/>
                          </a:rPr>
                          <m:t>2</m:t>
                        </m:r>
                      </m:e>
                      <m:sup>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p>
                    </m:sSup>
                  </m:oMath>
                </a14:m>
                <a:r>
                  <a:rPr lang="en-US" altLang="zh-CN" sz="2800" dirty="0"/>
                  <a:t>+…+</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2</m:t>
                        </m:r>
                      </m:sup>
                    </m:sSup>
                  </m:oMath>
                </a14:m>
                <a:r>
                  <a:rPr lang="en-US" altLang="zh-CN"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1</m:t>
                        </m:r>
                      </m:sup>
                    </m:sSup>
                  </m:oMath>
                </a14:m>
                <a:r>
                  <a:rPr lang="en-US" altLang="zh-CN" sz="2800" dirty="0"/>
                  <a:t>+1=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𝑛</m:t>
                        </m:r>
                      </m:sup>
                    </m:sSup>
                    <m:r>
                      <a:rPr lang="en-US" altLang="zh-CN" sz="2800" b="0" i="0" smtClean="0">
                        <a:latin typeface="Cambria Math" panose="02040503050406030204" pitchFamily="18" charset="0"/>
                      </a:rPr>
                      <m:t>−</m:t>
                    </m:r>
                    <m:r>
                      <a:rPr lang="en-US" altLang="zh-CN" sz="2800" b="0" i="0" smtClean="0">
                        <a:latin typeface="Cambria Math" panose="02040503050406030204" pitchFamily="18" charset="0"/>
                      </a:rPr>
                      <m:t>1</m:t>
                    </m:r>
                  </m:oMath>
                </a14:m>
                <a:endParaRPr lang="en-US" altLang="zh-CN" sz="2800" dirty="0"/>
              </a:p>
            </p:txBody>
          </p:sp>
        </mc:Choice>
        <mc:Fallback>
          <p:sp>
            <p:nvSpPr>
              <p:cNvPr id="5" name="文本框 4"/>
              <p:cNvSpPr txBox="1">
                <a:spLocks noRot="1" noChangeAspect="1" noMove="1" noResize="1" noEditPoints="1" noAdjustHandles="1" noChangeArrowheads="1" noChangeShapeType="1" noTextEdit="1"/>
              </p:cNvSpPr>
              <p:nvPr/>
            </p:nvSpPr>
            <p:spPr>
              <a:xfrm flipH="1">
                <a:off x="859566" y="2555594"/>
                <a:ext cx="7400514" cy="537210"/>
              </a:xfrm>
              <a:prstGeom prst="rect">
                <a:avLst/>
              </a:prstGeom>
              <a:blipFill rotWithShape="1">
                <a:blip r:embed="rId1"/>
                <a:stretch>
                  <a:fillRect l="-66" t="-893" r="-60" b="-880"/>
                </a:stretch>
              </a:blipFill>
              <a:ln>
                <a:solidFill>
                  <a:schemeClr val="accent1"/>
                </a:solidFill>
              </a:ln>
            </p:spPr>
            <p:txBody>
              <a:bodyPr/>
              <a:lstStyle/>
              <a:p>
                <a:r>
                  <a:rPr lang="zh-CN" altLang="en-US">
                    <a:noFill/>
                  </a:rPr>
                  <a:t> </a:t>
                </a:r>
              </a:p>
            </p:txBody>
          </p:sp>
        </mc:Fallback>
      </mc:AlternateContent>
      <p:sp>
        <p:nvSpPr>
          <p:cNvPr id="6" name="文本框 5"/>
          <p:cNvSpPr txBox="1"/>
          <p:nvPr/>
        </p:nvSpPr>
        <p:spPr>
          <a:xfrm>
            <a:off x="810895" y="3967480"/>
            <a:ext cx="7522210" cy="2245360"/>
          </a:xfrm>
          <a:prstGeom prst="rect">
            <a:avLst/>
          </a:prstGeom>
          <a:noFill/>
        </p:spPr>
        <p:txBody>
          <a:bodyPr wrap="square" rtlCol="0" anchor="t">
            <a:spAutoFit/>
          </a:bodyPr>
          <a:p>
            <a:r>
              <a:rPr lang="zh-CN" altLang="en-US" sz="2800"/>
              <a:t>n阶汉诺塔移动次数:设圆盘数为n，则移动次数=2的n次方-1</a:t>
            </a:r>
            <a:endParaRPr lang="zh-CN" altLang="en-US" sz="2800"/>
          </a:p>
          <a:p>
            <a:r>
              <a:rPr lang="en-US" altLang="zh-CN" sz="2800"/>
              <a:t>n=64</a:t>
            </a:r>
            <a:r>
              <a:rPr lang="zh-CN" altLang="en-US" sz="2800"/>
              <a:t>时候</a:t>
            </a:r>
            <a:endParaRPr lang="zh-CN" altLang="en-US" sz="2800"/>
          </a:p>
          <a:p>
            <a:r>
              <a:rPr lang="zh-CN" altLang="en-US" sz="2800"/>
              <a:t>以一秒钟移动一次计算，这需要夜以继日地搬动</a:t>
            </a:r>
            <a:r>
              <a:rPr lang="zh-CN" altLang="en-US" sz="2800">
                <a:solidFill>
                  <a:srgbClr val="FF0000"/>
                </a:solidFill>
              </a:rPr>
              <a:t>5800亿年</a:t>
            </a:r>
            <a:r>
              <a:rPr lang="zh-CN" altLang="en-US" sz="2800"/>
              <a:t>！（来源：百度百科</a:t>
            </a:r>
            <a:r>
              <a:rPr lang="en-US" altLang="zh-CN" sz="2800"/>
              <a:t> 梵塔问题</a:t>
            </a:r>
            <a:r>
              <a:rPr lang="zh-CN" altLang="en-US" sz="2800"/>
              <a:t>）</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788670" y="1105525"/>
            <a:ext cx="8020050" cy="2500556"/>
          </a:xfrm>
          <a:prstGeom prst="rect">
            <a:avLst/>
          </a:prstGeom>
          <a:noFill/>
        </p:spPr>
        <p:txBody>
          <a:bodyPr wrap="square">
            <a:spAutoFit/>
          </a:bodyPr>
          <a:lstStyle/>
          <a:p>
            <a:pPr algn="ctr">
              <a:lnSpc>
                <a:spcPct val="150000"/>
              </a:lnSpc>
            </a:pPr>
            <a:r>
              <a:rPr lang="zh-CN" altLang="en-US" sz="3600" b="0" i="0" dirty="0">
                <a:solidFill>
                  <a:srgbClr val="121212"/>
                </a:solidFill>
                <a:effectLst/>
                <a:latin typeface="微软雅黑" panose="020B0503020204020204" pitchFamily="34" charset="-122"/>
                <a:ea typeface="微软雅黑" panose="020B0503020204020204" pitchFamily="34" charset="-122"/>
              </a:rPr>
              <a:t>如何理解递归？</a:t>
            </a:r>
            <a:endParaRPr lang="en-US" altLang="zh-CN" sz="3600" b="0" i="0" dirty="0">
              <a:solidFill>
                <a:srgbClr val="121212"/>
              </a:solidFill>
              <a:effectLst/>
              <a:latin typeface="微软雅黑" panose="020B0503020204020204" pitchFamily="34" charset="-122"/>
              <a:ea typeface="微软雅黑" panose="020B0503020204020204" pitchFamily="34" charset="-122"/>
            </a:endParaRPr>
          </a:p>
          <a:p>
            <a:pPr algn="l">
              <a:lnSpc>
                <a:spcPct val="150000"/>
              </a:lnSpc>
            </a:pPr>
            <a:r>
              <a:rPr lang="zh-CN" altLang="en-US" sz="3600" b="0" i="0" dirty="0">
                <a:solidFill>
                  <a:srgbClr val="121212"/>
                </a:solidFill>
                <a:effectLst/>
                <a:latin typeface="微软雅黑" panose="020B0503020204020204" pitchFamily="34" charset="-122"/>
                <a:ea typeface="微软雅黑" panose="020B0503020204020204" pitchFamily="34" charset="-122"/>
              </a:rPr>
              <a:t>放弃用自己脑子去展开递归的想法自然就理解了</a:t>
            </a:r>
            <a:endParaRPr lang="zh-CN" altLang="en-US" sz="36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281606" y="612513"/>
            <a:ext cx="8580787" cy="906915"/>
          </a:xfrm>
          <a:prstGeom prst="rect">
            <a:avLst/>
          </a:prstGeom>
          <a:noFill/>
        </p:spPr>
        <p:txBody>
          <a:bodyPr wrap="square" rtlCol="0">
            <a:spAutoFit/>
          </a:bodyPr>
          <a:lstStyle/>
          <a:p>
            <a:pPr algn="ctr">
              <a:lnSpc>
                <a:spcPct val="150000"/>
              </a:lnSpc>
            </a:pPr>
            <a:r>
              <a:rPr lang="zh-CN" altLang="en-US" sz="4000" b="1" dirty="0">
                <a:solidFill>
                  <a:srgbClr val="FF0000"/>
                </a:solidFill>
                <a:latin typeface="微软雅黑" panose="020B0503020204020204" pitchFamily="34" charset="-122"/>
                <a:ea typeface="微软雅黑" panose="020B0503020204020204" pitchFamily="34" charset="-122"/>
              </a:rPr>
              <a:t>递归问题的优点 </a:t>
            </a:r>
            <a:endParaRPr lang="en-US" altLang="zh-CN" sz="4000" b="1"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114815" y="1976343"/>
            <a:ext cx="6576393" cy="2486515"/>
          </a:xfrm>
          <a:prstGeom prst="rect">
            <a:avLst/>
          </a:prstGeom>
          <a:noFill/>
        </p:spPr>
        <p:txBody>
          <a:bodyPr wrap="square">
            <a:spAutoFit/>
          </a:bodyPr>
          <a:lstStyle/>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latin typeface="微软雅黑" panose="020B0503020204020204" pitchFamily="34" charset="-122"/>
                <a:ea typeface="微软雅黑" panose="020B0503020204020204" pitchFamily="34" charset="-122"/>
              </a:rPr>
              <a:t>对递归问题描述简洁；</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latin typeface="微软雅黑" panose="020B0503020204020204" pitchFamily="34" charset="-122"/>
                <a:ea typeface="微软雅黑" panose="020B0503020204020204" pitchFamily="34" charset="-122"/>
              </a:rPr>
              <a:t>结构清晰；</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600" dirty="0">
                <a:latin typeface="微软雅黑" panose="020B0503020204020204" pitchFamily="34" charset="-122"/>
                <a:ea typeface="微软雅黑" panose="020B0503020204020204" pitchFamily="34" charset="-122"/>
              </a:rPr>
              <a:t>程序的正确性容易证明。</a:t>
            </a:r>
            <a:endParaRPr lang="en-US" altLang="zh-CN"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643754" y="1627452"/>
            <a:ext cx="7045193" cy="2221314"/>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递归特性问题</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递归过程的实现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递归算法到非递归算法转换</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rgbClr val="FF0000"/>
                                      </p:to>
                                    </p:animClr>
                                    <p:animClr clrSpc="rgb" dir="cw">
                                      <p:cBhvr>
                                        <p:cTn id="7" dur="500" fill="hold"/>
                                        <p:tgtEl>
                                          <p:spTgt spid="5">
                                            <p:txEl>
                                              <p:pRg st="2" end="2"/>
                                            </p:txEl>
                                          </p:spTgt>
                                        </p:tgtEl>
                                        <p:attrNameLst>
                                          <p:attrName>fillcolor</p:attrName>
                                        </p:attrNameLst>
                                      </p:cBhvr>
                                      <p:to>
                                        <a:srgbClr val="FF0000"/>
                                      </p:to>
                                    </p:animClr>
                                    <p:set>
                                      <p:cBhvr>
                                        <p:cTn id="8" dur="500" fill="hold"/>
                                        <p:tgtEl>
                                          <p:spTgt spid="5">
                                            <p:txEl>
                                              <p:pRg st="2" end="2"/>
                                            </p:txEl>
                                          </p:spTgt>
                                        </p:tgtEl>
                                        <p:attrNameLst>
                                          <p:attrName>fill.type</p:attrName>
                                        </p:attrNameLst>
                                      </p:cBhvr>
                                      <p:to>
                                        <p:strVal val="solid"/>
                                      </p:to>
                                    </p:set>
                                    <p:set>
                                      <p:cBhvr>
                                        <p:cTn id="9" dur="500" fill="hold"/>
                                        <p:tgtEl>
                                          <p:spTgt spid="5">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646331"/>
          </a:xfrm>
          <a:prstGeom prst="rect">
            <a:avLst/>
          </a:prstGeom>
          <a:noFill/>
        </p:spPr>
        <p:txBody>
          <a:bodyPr wrap="square">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递归算法到非递归算法转换</a:t>
            </a:r>
            <a:endParaRPr lang="zh-CN" altLang="en-US" sz="3600" b="1" dirty="0">
              <a:solidFill>
                <a:schemeClr val="bg1"/>
              </a:solidFill>
            </a:endParaRPr>
          </a:p>
        </p:txBody>
      </p:sp>
      <p:sp>
        <p:nvSpPr>
          <p:cNvPr id="5" name="文本框 4"/>
          <p:cNvSpPr txBox="1"/>
          <p:nvPr/>
        </p:nvSpPr>
        <p:spPr>
          <a:xfrm>
            <a:off x="396721" y="1046208"/>
            <a:ext cx="8218837" cy="3432543"/>
          </a:xfrm>
          <a:prstGeom prst="rect">
            <a:avLst/>
          </a:prstGeom>
          <a:noFill/>
        </p:spPr>
        <p:txBody>
          <a:bodyPr wrap="square" rtlCol="0">
            <a:spAutoFit/>
          </a:bodyPr>
          <a:lstStyle/>
          <a:p>
            <a:pPr algn="ctr">
              <a:lnSpc>
                <a:spcPct val="150000"/>
              </a:lnSpc>
            </a:pP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递归算法的</a:t>
            </a:r>
            <a:r>
              <a:rPr lang="zh-CN" altLang="en-US" sz="3600" b="1" dirty="0">
                <a:solidFill>
                  <a:srgbClr val="FF0000"/>
                </a:solidFill>
                <a:latin typeface="微软雅黑" panose="020B0503020204020204" pitchFamily="34" charset="-122"/>
                <a:ea typeface="微软雅黑" panose="020B0503020204020204" pitchFamily="34" charset="-122"/>
              </a:rPr>
              <a:t>两个特性</a:t>
            </a:r>
            <a:r>
              <a:rPr lang="zh-CN" altLang="en-US" sz="3600" dirty="0">
                <a:latin typeface="微软雅黑" panose="020B0503020204020204" pitchFamily="34" charset="-122"/>
                <a:ea typeface="微软雅黑" panose="020B0503020204020204" pitchFamily="34" charset="-122"/>
              </a:rPr>
              <a:t>：</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）递归算法是一种分而治之、把复杂问题分解为简单问题的求解方法，对求解某些复杂问题，递归算法分析方法是有效的；</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）递归算法的时间效率差，其时间效率低。</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3.1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栈</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464684" cy="3539430"/>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latin typeface="微软雅黑" panose="020B0503020204020204" pitchFamily="34" charset="-122"/>
                <a:ea typeface="微软雅黑" panose="020B0503020204020204" pitchFamily="34" charset="-122"/>
              </a:rPr>
              <a:t>.1.1 </a:t>
            </a:r>
            <a:r>
              <a:rPr lang="zh-CN" altLang="en-US" sz="3200" dirty="0">
                <a:latin typeface="微软雅黑" panose="020B0503020204020204" pitchFamily="34" charset="-122"/>
                <a:ea typeface="微软雅黑" panose="020B0503020204020204" pitchFamily="34" charset="-122"/>
              </a:rPr>
              <a:t>栈的定义</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3.1.2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栈的表示和实现</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3.1.3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栈的应用举例</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a:p>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3.1.4 </a:t>
            </a:r>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栈与递归的实现</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6513" y="412097"/>
            <a:ext cx="8218837" cy="4545924"/>
          </a:xfrm>
          <a:prstGeom prst="rect">
            <a:avLst/>
          </a:prstGeom>
          <a:noFill/>
        </p:spPr>
        <p:txBody>
          <a:bodyPr wrap="square" rtlCol="0">
            <a:spAutoFit/>
          </a:bodyPr>
          <a:lstStyle/>
          <a:p>
            <a:pPr algn="ctr">
              <a:lnSpc>
                <a:spcPct val="150000"/>
              </a:lnSpc>
            </a:pPr>
            <a:r>
              <a:rPr lang="zh-CN" altLang="en-US" sz="4000" dirty="0">
                <a:latin typeface="微软雅黑" panose="020B0503020204020204" pitchFamily="34" charset="-122"/>
                <a:ea typeface="微软雅黑" panose="020B0503020204020204" pitchFamily="34" charset="-122"/>
              </a:rPr>
              <a:t>消除递归的原因</a:t>
            </a:r>
            <a:endParaRPr lang="en-US" altLang="zh-CN" sz="40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一、</a:t>
            </a:r>
            <a:r>
              <a:rPr lang="zh-CN" altLang="en-US" sz="2600" dirty="0">
                <a:solidFill>
                  <a:srgbClr val="FF0000"/>
                </a:solidFill>
                <a:latin typeface="微软雅黑" panose="020B0503020204020204" pitchFamily="34" charset="-122"/>
                <a:ea typeface="微软雅黑" panose="020B0503020204020204" pitchFamily="34" charset="-122"/>
              </a:rPr>
              <a:t>有利于提高算法时空性能</a:t>
            </a:r>
            <a:r>
              <a:rPr lang="zh-CN" altLang="en-US" sz="2600" dirty="0">
                <a:latin typeface="微软雅黑" panose="020B0503020204020204" pitchFamily="34" charset="-122"/>
                <a:ea typeface="微软雅黑" panose="020B0503020204020204" pitchFamily="34" charset="-122"/>
              </a:rPr>
              <a:t>，因为递归执行时需要系统提供隐式栈实现递归，效率低且费时。</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二、</a:t>
            </a:r>
            <a:r>
              <a:rPr lang="zh-CN" altLang="en-US" sz="2600" dirty="0">
                <a:solidFill>
                  <a:srgbClr val="FF0000"/>
                </a:solidFill>
                <a:latin typeface="微软雅黑" panose="020B0503020204020204" pitchFamily="34" charset="-122"/>
                <a:ea typeface="微软雅黑" panose="020B0503020204020204" pitchFamily="34" charset="-122"/>
              </a:rPr>
              <a:t>无应用递归语句的语言设施环境条件</a:t>
            </a:r>
            <a:r>
              <a:rPr lang="zh-CN" altLang="en-US" sz="2600" dirty="0">
                <a:latin typeface="微软雅黑" panose="020B0503020204020204" pitchFamily="34" charset="-122"/>
                <a:ea typeface="微软雅黑" panose="020B0503020204020204" pitchFamily="34" charset="-122"/>
              </a:rPr>
              <a:t>，有些计算机语言不支持递归功能，如</a:t>
            </a:r>
            <a:r>
              <a:rPr lang="en-US" altLang="zh-CN" sz="2600" dirty="0">
                <a:latin typeface="微软雅黑" panose="020B0503020204020204" pitchFamily="34" charset="-122"/>
                <a:ea typeface="微软雅黑" panose="020B0503020204020204" pitchFamily="34" charset="-122"/>
              </a:rPr>
              <a:t>FORTRAN</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BASIC</a:t>
            </a:r>
            <a:r>
              <a:rPr lang="zh-CN" altLang="en-US" sz="2600" dirty="0">
                <a:latin typeface="微软雅黑" panose="020B0503020204020204" pitchFamily="34" charset="-122"/>
                <a:ea typeface="微软雅黑" panose="020B0503020204020204" pitchFamily="34" charset="-122"/>
              </a:rPr>
              <a:t>语言。</a:t>
            </a: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三、递归算法是一次执行完，这在处理某些问题时不合适，也</a:t>
            </a:r>
            <a:r>
              <a:rPr lang="zh-CN" altLang="en-US" sz="2600" dirty="0">
                <a:solidFill>
                  <a:srgbClr val="FF0000"/>
                </a:solidFill>
                <a:latin typeface="微软雅黑" panose="020B0503020204020204" pitchFamily="34" charset="-122"/>
                <a:ea typeface="微软雅黑" panose="020B0503020204020204" pitchFamily="34" charset="-122"/>
              </a:rPr>
              <a:t>存在把递归算法转换为非递归算法的需求</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1390389" y="832206"/>
            <a:ext cx="6106438" cy="3970318"/>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例子：</a:t>
            </a:r>
            <a:endParaRPr lang="en-US" altLang="zh-CN" sz="2800" dirty="0">
              <a:latin typeface="微软雅黑" panose="020B0503020204020204" pitchFamily="34" charset="-122"/>
              <a:ea typeface="微软雅黑" panose="020B0503020204020204" pitchFamily="34" charset="-122"/>
            </a:endParaRPr>
          </a:p>
          <a:p>
            <a:r>
              <a:rPr lang="en-US" altLang="zh-CN" sz="2800" dirty="0">
                <a:solidFill>
                  <a:srgbClr val="0000FF"/>
                </a:solidFill>
                <a:highlight>
                  <a:srgbClr val="FFFFFF"/>
                </a:highlight>
                <a:latin typeface="Consolas" panose="020B0609020204030204" pitchFamily="49" charset="0"/>
              </a:rPr>
              <a:t>void</a:t>
            </a:r>
            <a:r>
              <a:rPr lang="en-US" altLang="zh-CN" sz="2800" dirty="0">
                <a:solidFill>
                  <a:srgbClr val="000000"/>
                </a:solidFill>
                <a:highlight>
                  <a:srgbClr val="FFFFFF"/>
                </a:highlight>
                <a:latin typeface="Consolas" panose="020B0609020204030204" pitchFamily="49" charset="0"/>
              </a:rPr>
              <a:t> PR(</a:t>
            </a:r>
            <a:r>
              <a:rPr lang="en-US" altLang="zh-CN" sz="2800" dirty="0">
                <a:solidFill>
                  <a:srgbClr val="0000FF"/>
                </a:solidFill>
                <a:highlight>
                  <a:srgbClr val="FFFFFF"/>
                </a:highlight>
                <a:latin typeface="Consolas" panose="020B0609020204030204" pitchFamily="49" charset="0"/>
              </a:rPr>
              <a:t>char</a:t>
            </a:r>
            <a:r>
              <a:rPr lang="en-US" altLang="zh-CN" sz="2800" dirty="0">
                <a:solidFill>
                  <a:srgbClr val="000000"/>
                </a:solidFill>
                <a:highlight>
                  <a:srgbClr val="FFFFFF"/>
                </a:highlight>
                <a:latin typeface="Consolas" panose="020B0609020204030204" pitchFamily="49" charset="0"/>
              </a:rPr>
              <a:t> </a:t>
            </a:r>
            <a:r>
              <a:rPr lang="en-US" altLang="zh-CN" sz="2800" dirty="0">
                <a:solidFill>
                  <a:srgbClr val="808080"/>
                </a:solidFill>
                <a:highlight>
                  <a:srgbClr val="FFFFFF"/>
                </a:highlight>
                <a:latin typeface="Consolas" panose="020B0609020204030204" pitchFamily="49" charset="0"/>
              </a:rPr>
              <a:t>x</a:t>
            </a:r>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00"/>
                </a:solidFill>
                <a:highlight>
                  <a:srgbClr val="FFFFFF"/>
                </a:highlight>
                <a:latin typeface="Consolas" panose="020B0609020204030204" pitchFamily="49" charset="0"/>
              </a:rPr>
              <a:t>   </a:t>
            </a:r>
            <a:r>
              <a:rPr lang="en-US" altLang="zh-CN" sz="2800" dirty="0" err="1">
                <a:solidFill>
                  <a:srgbClr val="000000"/>
                </a:solidFill>
                <a:highlight>
                  <a:srgbClr val="FFFFFF"/>
                </a:highlight>
                <a:latin typeface="Consolas" panose="020B0609020204030204" pitchFamily="49" charset="0"/>
              </a:rPr>
              <a:t>scanf</a:t>
            </a:r>
            <a:r>
              <a:rPr lang="en-US" altLang="zh-CN" sz="2800" dirty="0">
                <a:solidFill>
                  <a:srgbClr val="000000"/>
                </a:solidFill>
                <a:highlight>
                  <a:srgbClr val="FFFFFF"/>
                </a:highlight>
                <a:latin typeface="Consolas" panose="020B0609020204030204" pitchFamily="49" charset="0"/>
              </a:rPr>
              <a:t>(</a:t>
            </a:r>
            <a:r>
              <a:rPr lang="en-US" altLang="zh-CN" sz="2800" dirty="0">
                <a:solidFill>
                  <a:srgbClr val="A31515"/>
                </a:solidFill>
                <a:highlight>
                  <a:srgbClr val="FFFFFF"/>
                </a:highlight>
                <a:latin typeface="Consolas" panose="020B0609020204030204" pitchFamily="49" charset="0"/>
              </a:rPr>
              <a:t>"%c"</a:t>
            </a:r>
            <a:r>
              <a:rPr lang="en-US" altLang="zh-CN" sz="2800" dirty="0">
                <a:solidFill>
                  <a:srgbClr val="000000"/>
                </a:solidFill>
                <a:highlight>
                  <a:srgbClr val="FFFFFF"/>
                </a:highlight>
                <a:latin typeface="Consolas" panose="020B0609020204030204" pitchFamily="49" charset="0"/>
              </a:rPr>
              <a:t>, &amp;</a:t>
            </a:r>
            <a:r>
              <a:rPr lang="en-US" altLang="zh-CN" sz="2800" dirty="0">
                <a:solidFill>
                  <a:srgbClr val="808080"/>
                </a:solidFill>
                <a:highlight>
                  <a:srgbClr val="FFFFFF"/>
                </a:highlight>
                <a:latin typeface="Consolas" panose="020B0609020204030204" pitchFamily="49" charset="0"/>
              </a:rPr>
              <a:t>x</a:t>
            </a:r>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FF"/>
                </a:solidFill>
                <a:highlight>
                  <a:srgbClr val="FFFFFF"/>
                </a:highlight>
                <a:latin typeface="Consolas" panose="020B0609020204030204" pitchFamily="49" charset="0"/>
              </a:rPr>
              <a:t>   if</a:t>
            </a:r>
            <a:r>
              <a:rPr lang="en-US" altLang="zh-CN" sz="2800" dirty="0">
                <a:solidFill>
                  <a:srgbClr val="000000"/>
                </a:solidFill>
                <a:highlight>
                  <a:srgbClr val="FFFFFF"/>
                </a:highlight>
                <a:latin typeface="Consolas" panose="020B0609020204030204" pitchFamily="49" charset="0"/>
              </a:rPr>
              <a:t>(</a:t>
            </a:r>
            <a:r>
              <a:rPr lang="en-US" altLang="zh-CN" sz="2800" dirty="0">
                <a:solidFill>
                  <a:srgbClr val="808080"/>
                </a:solidFill>
                <a:highlight>
                  <a:srgbClr val="FFFFFF"/>
                </a:highlight>
                <a:latin typeface="Consolas" panose="020B0609020204030204" pitchFamily="49" charset="0"/>
              </a:rPr>
              <a:t>x</a:t>
            </a:r>
            <a:r>
              <a:rPr lang="en-US" altLang="zh-CN" sz="2800" dirty="0">
                <a:solidFill>
                  <a:srgbClr val="000000"/>
                </a:solidFill>
                <a:highlight>
                  <a:srgbClr val="FFFFFF"/>
                </a:highlight>
                <a:latin typeface="Consolas" panose="020B0609020204030204" pitchFamily="49" charset="0"/>
              </a:rPr>
              <a:t>!=</a:t>
            </a:r>
            <a:r>
              <a:rPr lang="en-US" altLang="zh-CN" sz="2800" dirty="0">
                <a:solidFill>
                  <a:srgbClr val="A31515"/>
                </a:solidFill>
                <a:highlight>
                  <a:srgbClr val="FFFFFF"/>
                </a:highlight>
                <a:latin typeface="Consolas" panose="020B0609020204030204" pitchFamily="49" charset="0"/>
              </a:rPr>
              <a:t>'#’</a:t>
            </a:r>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00"/>
                </a:solidFill>
                <a:highlight>
                  <a:srgbClr val="FFFFFF"/>
                </a:highlight>
                <a:latin typeface="Consolas" panose="020B0609020204030204" pitchFamily="49" charset="0"/>
              </a:rPr>
              <a:t>   PR(</a:t>
            </a:r>
            <a:r>
              <a:rPr lang="en-US" altLang="zh-CN" sz="2800" dirty="0">
                <a:solidFill>
                  <a:srgbClr val="808080"/>
                </a:solidFill>
                <a:highlight>
                  <a:srgbClr val="FFFFFF"/>
                </a:highlight>
                <a:latin typeface="Consolas" panose="020B0609020204030204" pitchFamily="49" charset="0"/>
              </a:rPr>
              <a:t>x</a:t>
            </a:r>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00"/>
                </a:solidFill>
                <a:highlight>
                  <a:srgbClr val="FFFFFF"/>
                </a:highlight>
                <a:latin typeface="Consolas" panose="020B0609020204030204" pitchFamily="49" charset="0"/>
              </a:rPr>
              <a:t>   </a:t>
            </a:r>
            <a:r>
              <a:rPr lang="en-US" altLang="zh-CN" sz="2800" dirty="0" err="1">
                <a:solidFill>
                  <a:srgbClr val="000000"/>
                </a:solidFill>
                <a:highlight>
                  <a:srgbClr val="FFFFFF"/>
                </a:highlight>
                <a:latin typeface="Consolas" panose="020B0609020204030204" pitchFamily="49" charset="0"/>
              </a:rPr>
              <a:t>printf</a:t>
            </a:r>
            <a:r>
              <a:rPr lang="en-US" altLang="zh-CN" sz="2800" dirty="0">
                <a:solidFill>
                  <a:srgbClr val="000000"/>
                </a:solidFill>
                <a:highlight>
                  <a:srgbClr val="FFFFFF"/>
                </a:highlight>
                <a:latin typeface="Consolas" panose="020B0609020204030204" pitchFamily="49" charset="0"/>
              </a:rPr>
              <a:t>(</a:t>
            </a:r>
            <a:r>
              <a:rPr lang="en-US" altLang="zh-CN" sz="2800" dirty="0">
                <a:solidFill>
                  <a:srgbClr val="A31515"/>
                </a:solidFill>
                <a:highlight>
                  <a:srgbClr val="FFFFFF"/>
                </a:highlight>
                <a:latin typeface="Consolas" panose="020B0609020204030204" pitchFamily="49" charset="0"/>
              </a:rPr>
              <a:t>"%c"</a:t>
            </a:r>
            <a:r>
              <a:rPr lang="en-US" altLang="zh-CN" sz="2800" dirty="0">
                <a:solidFill>
                  <a:srgbClr val="000000"/>
                </a:solidFill>
                <a:highlight>
                  <a:srgbClr val="FFFFFF"/>
                </a:highlight>
                <a:latin typeface="Consolas" panose="020B0609020204030204" pitchFamily="49" charset="0"/>
              </a:rPr>
              <a:t>, </a:t>
            </a:r>
            <a:r>
              <a:rPr lang="en-US" altLang="zh-CN" sz="2800" dirty="0">
                <a:solidFill>
                  <a:srgbClr val="808080"/>
                </a:solidFill>
                <a:highlight>
                  <a:srgbClr val="FFFFFF"/>
                </a:highlight>
                <a:latin typeface="Consolas" panose="020B0609020204030204" pitchFamily="49" charset="0"/>
              </a:rPr>
              <a:t>x</a:t>
            </a:r>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r>
              <a:rPr lang="en-US" altLang="zh-CN" sz="2800" dirty="0">
                <a:solidFill>
                  <a:srgbClr val="000000"/>
                </a:solidFill>
                <a:highlight>
                  <a:srgbClr val="FFFFFF"/>
                </a:highlight>
                <a:latin typeface="Consolas" panose="020B0609020204030204" pitchFamily="49" charset="0"/>
              </a:rPr>
              <a:t>}</a:t>
            </a:r>
            <a:endParaRPr lang="en-US" altLang="zh-CN" sz="2800" dirty="0">
              <a:solidFill>
                <a:srgbClr val="000000"/>
              </a:solidFill>
              <a:highlight>
                <a:srgbClr val="FFFFFF"/>
              </a:highlight>
              <a:latin typeface="Consolas" panose="020B0609020204030204" pitchFamily="49" charset="0"/>
            </a:endParaRPr>
          </a:p>
          <a:p>
            <a:endParaRPr lang="en-US" altLang="zh-CN" sz="28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276089" y="5439151"/>
            <a:ext cx="4572000" cy="523220"/>
          </a:xfrm>
          <a:prstGeom prst="rect">
            <a:avLst/>
          </a:prstGeom>
          <a:noFill/>
        </p:spPr>
        <p:txBody>
          <a:bodyPr wrap="square">
            <a:spAutoFit/>
          </a:bodyPr>
          <a:lstStyle/>
          <a:p>
            <a:r>
              <a:rPr lang="zh-CN" altLang="en-US" sz="2800">
                <a:latin typeface="微软雅黑" panose="020B0503020204020204" pitchFamily="34" charset="-122"/>
                <a:ea typeface="微软雅黑" panose="020B0503020204020204" pitchFamily="34" charset="-122"/>
              </a:rPr>
              <a:t>输出？  </a:t>
            </a:r>
            <a:r>
              <a:rPr lang="en-US" altLang="zh-CN" sz="2800">
                <a:latin typeface="微软雅黑" panose="020B0503020204020204" pitchFamily="34" charset="-122"/>
                <a:ea typeface="微软雅黑" panose="020B0503020204020204" pitchFamily="34" charset="-122"/>
              </a:rPr>
              <a:t>#cba</a:t>
            </a:r>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76089" y="4566839"/>
            <a:ext cx="4572000" cy="523220"/>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输入：</a:t>
            </a:r>
            <a:r>
              <a:rPr lang="en-US" altLang="zh-CN" sz="2800" dirty="0" err="1">
                <a:latin typeface="微软雅黑" panose="020B0503020204020204" pitchFamily="34" charset="-122"/>
                <a:ea typeface="微软雅黑" panose="020B0503020204020204" pitchFamily="34" charset="-122"/>
              </a:rPr>
              <a:t>abc</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443608" y="4121762"/>
            <a:ext cx="4166992" cy="2234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181627" y="431373"/>
            <a:ext cx="8780746" cy="906915"/>
          </a:xfrm>
          <a:prstGeom prst="rect">
            <a:avLst/>
          </a:prstGeom>
          <a:noFill/>
        </p:spPr>
        <p:txBody>
          <a:bodyPr wrap="square">
            <a:spAutoFit/>
          </a:bodyPr>
          <a:lstStyle/>
          <a:p>
            <a:pPr algn="ctr">
              <a:lnSpc>
                <a:spcPct val="150000"/>
              </a:lnSpc>
            </a:pPr>
            <a:r>
              <a:rPr lang="zh-CN" altLang="en-US" sz="4000" dirty="0">
                <a:latin typeface="微软雅黑" panose="020B0503020204020204" pitchFamily="34" charset="-122"/>
                <a:ea typeface="微软雅黑" panose="020B0503020204020204" pitchFamily="34" charset="-122"/>
              </a:rPr>
              <a:t>消除递归的两类方法：</a:t>
            </a:r>
            <a:endParaRPr lang="en-US" altLang="zh-CN" sz="4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42273" y="1886480"/>
            <a:ext cx="8420100" cy="3247877"/>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一类是</a:t>
            </a:r>
            <a:r>
              <a:rPr lang="zh-CN" altLang="en-US" sz="2800" dirty="0">
                <a:solidFill>
                  <a:srgbClr val="FF0000"/>
                </a:solidFill>
                <a:latin typeface="微软雅黑" panose="020B0503020204020204" pitchFamily="34" charset="-122"/>
                <a:ea typeface="微软雅黑" panose="020B0503020204020204" pitchFamily="34" charset="-122"/>
              </a:rPr>
              <a:t>简单递归问题的转换</a:t>
            </a:r>
            <a:r>
              <a:rPr lang="zh-CN" altLang="en-US" sz="2800" dirty="0">
                <a:latin typeface="微软雅黑" panose="020B0503020204020204" pitchFamily="34" charset="-122"/>
                <a:ea typeface="微软雅黑" panose="020B0503020204020204" pitchFamily="34" charset="-122"/>
              </a:rPr>
              <a:t>，对于尾递归和单向递归的算法，可用循环结构的算法替代。</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另一类是</a:t>
            </a:r>
            <a:r>
              <a:rPr lang="zh-CN" altLang="en-US" sz="2800" dirty="0">
                <a:solidFill>
                  <a:srgbClr val="FF0000"/>
                </a:solidFill>
                <a:latin typeface="微软雅黑" panose="020B0503020204020204" pitchFamily="34" charset="-122"/>
                <a:ea typeface="微软雅黑" panose="020B0503020204020204" pitchFamily="34" charset="-122"/>
              </a:rPr>
              <a:t>基于栈的方式</a:t>
            </a:r>
            <a:r>
              <a:rPr lang="zh-CN" altLang="en-US" sz="2800" dirty="0">
                <a:latin typeface="微软雅黑" panose="020B0503020204020204" pitchFamily="34" charset="-122"/>
                <a:ea typeface="微软雅黑" panose="020B0503020204020204" pitchFamily="34" charset="-122"/>
              </a:rPr>
              <a:t>，即将递归中隐含的栈机制转化为由用户</a:t>
            </a:r>
            <a:r>
              <a:rPr lang="zh-CN" altLang="en-US" sz="2800">
                <a:latin typeface="微软雅黑" panose="020B0503020204020204" pitchFamily="34" charset="-122"/>
                <a:ea typeface="微软雅黑" panose="020B0503020204020204" pitchFamily="34" charset="-122"/>
              </a:rPr>
              <a:t>直接控制的明显</a:t>
            </a:r>
            <a:r>
              <a:rPr lang="zh-CN" altLang="en-US" sz="2800" dirty="0">
                <a:latin typeface="微软雅黑" panose="020B0503020204020204" pitchFamily="34" charset="-122"/>
                <a:ea typeface="微软雅黑" panose="020B0503020204020204" pitchFamily="34" charset="-122"/>
              </a:rPr>
              <a:t>的栈，利用栈保存参数。</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6" name="文本框 5"/>
          <p:cNvSpPr txBox="1"/>
          <p:nvPr/>
        </p:nvSpPr>
        <p:spPr>
          <a:xfrm>
            <a:off x="181627" y="431373"/>
            <a:ext cx="8780746" cy="6140976"/>
          </a:xfrm>
          <a:prstGeom prst="rect">
            <a:avLst/>
          </a:prstGeom>
          <a:noFill/>
        </p:spPr>
        <p:txBody>
          <a:bodyPr wrap="square">
            <a:spAutoFit/>
          </a:bodyPr>
          <a:lstStyle/>
          <a:p>
            <a:pPr>
              <a:lnSpc>
                <a:spcPct val="150000"/>
              </a:lnSpc>
            </a:pPr>
            <a:r>
              <a:rPr lang="zh-CN" altLang="en-US" sz="4000" u="sng" dirty="0">
                <a:solidFill>
                  <a:srgbClr val="FF0000"/>
                </a:solidFill>
                <a:latin typeface="微软雅黑" panose="020B0503020204020204" pitchFamily="34" charset="-122"/>
                <a:ea typeface="微软雅黑" panose="020B0503020204020204" pitchFamily="34" charset="-122"/>
              </a:rPr>
              <a:t>单向递归</a:t>
            </a:r>
            <a:r>
              <a:rPr lang="zh-CN" altLang="en-US" sz="4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是指递归函数中虽然有一处以上的递归调用语句，但各次递归调用语句的参数只和主调用函数有关，相互之间参数无关，并且这些递归调用语句处于算法的最后。</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典型例子：计算斐波那契数列的递归算法</a:t>
            </a:r>
            <a:endParaRPr lang="en-US" altLang="zh-CN" sz="24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4000" u="sng" dirty="0">
                <a:solidFill>
                  <a:srgbClr val="FF0000"/>
                </a:solidFill>
                <a:latin typeface="微软雅黑" panose="020B0503020204020204" pitchFamily="34" charset="-122"/>
                <a:ea typeface="微软雅黑" panose="020B0503020204020204" pitchFamily="34" charset="-122"/>
              </a:rPr>
              <a:t>尾递归</a:t>
            </a:r>
            <a:r>
              <a:rPr lang="zh-CN" altLang="en-US" sz="4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是指递归调用语句只有一个，而且是处于算法的最后，尾递归是单向递归的特例。</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典型例子：阶乘问题的递归算法</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517022" y="1622120"/>
            <a:ext cx="1980029" cy="523220"/>
          </a:xfrm>
          <a:prstGeom prst="rect">
            <a:avLst/>
          </a:prstGeom>
          <a:noFill/>
        </p:spPr>
        <p:txBody>
          <a:bodyPr wrap="none" rtlCol="0">
            <a:spAutoFit/>
          </a:bodyPr>
          <a:lstStyle/>
          <a:p>
            <a:r>
              <a:rPr lang="zh-CN" altLang="en-US" sz="2800" dirty="0"/>
              <a:t>递归实现：</a:t>
            </a:r>
            <a:endParaRPr lang="zh-CN" altLang="en-US" sz="2800" dirty="0"/>
          </a:p>
        </p:txBody>
      </p:sp>
      <p:sp>
        <p:nvSpPr>
          <p:cNvPr id="10" name="文本框 9"/>
          <p:cNvSpPr txBox="1"/>
          <p:nvPr/>
        </p:nvSpPr>
        <p:spPr>
          <a:xfrm>
            <a:off x="3033615" y="136524"/>
            <a:ext cx="3988592" cy="584775"/>
          </a:xfrm>
          <a:prstGeom prst="rect">
            <a:avLst/>
          </a:prstGeom>
          <a:noFill/>
        </p:spPr>
        <p:txBody>
          <a:bodyPr wrap="none" rtlCol="0">
            <a:spAutoFit/>
          </a:bodyPr>
          <a:lstStyle/>
          <a:p>
            <a:r>
              <a:rPr lang="zh-CN" altLang="en-US" sz="3200" b="1" dirty="0">
                <a:solidFill>
                  <a:srgbClr val="FF0000"/>
                </a:solidFill>
              </a:rPr>
              <a:t>二阶</a:t>
            </a:r>
            <a:r>
              <a:rPr lang="en-US" altLang="zh-CN" sz="3200" b="1" dirty="0">
                <a:solidFill>
                  <a:srgbClr val="FF0000"/>
                </a:solidFill>
              </a:rPr>
              <a:t>Fibonacci</a:t>
            </a:r>
            <a:r>
              <a:rPr lang="zh-CN" altLang="en-US" sz="3200" b="1" dirty="0">
                <a:solidFill>
                  <a:srgbClr val="FF0000"/>
                </a:solidFill>
              </a:rPr>
              <a:t>数列：</a:t>
            </a:r>
            <a:endParaRPr lang="zh-CN" altLang="en-US" sz="3200" b="1" dirty="0">
              <a:solidFill>
                <a:srgbClr val="FF0000"/>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2954399" y="847166"/>
                <a:ext cx="4682564" cy="8842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0" smtClean="0">
                                  <a:latin typeface="Cambria Math" panose="02040503050406030204" pitchFamily="18" charset="0"/>
                                </a:rPr>
                                <m:t>0</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0</m:t>
                              </m:r>
                            </m:e>
                            <m:e>
                              <m:r>
                                <a:rPr lang="en-US" altLang="zh-CN" b="0" i="0" smtClean="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e>
                              <m:r>
                                <m:rPr>
                                  <m:sty m:val="p"/>
                                </m:rPr>
                                <a:rPr lang="en-US" altLang="zh-CN" b="0" i="0" smtClean="0">
                                  <a:latin typeface="Cambria Math" panose="02040503050406030204" pitchFamily="18" charset="0"/>
                                </a:rPr>
                                <m:t>Fib</m:t>
                              </m:r>
                              <m:d>
                                <m:dPr>
                                  <m:begChr m:val="（"/>
                                  <m:endChr m:val="）"/>
                                  <m:ctrlPr>
                                    <a:rPr lang="zh-CN" altLang="en-US"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e>
                              </m:d>
                              <m:r>
                                <a:rPr lang="en-US" altLang="zh-CN" b="0" i="0" smtClean="0">
                                  <a:latin typeface="Cambria Math" panose="02040503050406030204" pitchFamily="18" charset="0"/>
                                </a:rPr>
                                <m:t>   </m:t>
                              </m:r>
                              <m:r>
                                <a:rPr lang="zh-CN" altLang="en-US" i="0">
                                  <a:latin typeface="Cambria Math" panose="02040503050406030204" pitchFamily="18" charset="0"/>
                                </a:rPr>
                                <m:t>其他</m:t>
                              </m:r>
                              <m:r>
                                <a:rPr lang="zh-CN" altLang="en-US" i="0" smtClean="0">
                                  <a:latin typeface="Cambria Math" panose="02040503050406030204" pitchFamily="18" charset="0"/>
                                </a:rPr>
                                <m:t>情况</m:t>
                              </m:r>
                            </m:e>
                          </m:eqArr>
                        </m:e>
                      </m:d>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2954399" y="847166"/>
                <a:ext cx="4682564" cy="884281"/>
              </a:xfrm>
              <a:prstGeom prst="rect">
                <a:avLst/>
              </a:prstGeom>
              <a:blipFill rotWithShape="1">
                <a:blip r:embed="rId1"/>
                <a:stretch>
                  <a:fillRect l="-8" t="-9" r="10" b="49"/>
                </a:stretch>
              </a:blipFill>
            </p:spPr>
            <p:txBody>
              <a:bodyPr/>
              <a:lstStyle/>
              <a:p>
                <a:r>
                  <a:rPr lang="zh-CN" altLang="en-US">
                    <a:noFill/>
                  </a:rPr>
                  <a:t> </a:t>
                </a:r>
              </a:p>
            </p:txBody>
          </p:sp>
        </mc:Fallback>
      </mc:AlternateContent>
      <p:sp>
        <p:nvSpPr>
          <p:cNvPr id="4" name="文本框 3"/>
          <p:cNvSpPr txBox="1"/>
          <p:nvPr/>
        </p:nvSpPr>
        <p:spPr>
          <a:xfrm>
            <a:off x="2417523" y="1965021"/>
            <a:ext cx="5660011" cy="1477328"/>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Fib(int 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if( n==0 || n==1)  return 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递归出口</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else return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Fib(n-1)+Fib(n-2)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递归调用</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931769" y="344234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a:off x="2455980" y="415012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5590906" y="4134815"/>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p:cNvSpPr/>
          <p:nvPr/>
        </p:nvSpPr>
        <p:spPr>
          <a:xfrm>
            <a:off x="1399521" y="475683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p:cNvSpPr/>
          <p:nvPr/>
        </p:nvSpPr>
        <p:spPr>
          <a:xfrm>
            <a:off x="3369347" y="475683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714044"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1984791"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2936273"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3803518"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5123628" y="475683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p:cNvSpPr/>
          <p:nvPr/>
        </p:nvSpPr>
        <p:spPr>
          <a:xfrm>
            <a:off x="6510915" y="475683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4804177"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23"/>
          <p:cNvSpPr/>
          <p:nvPr/>
        </p:nvSpPr>
        <p:spPr>
          <a:xfrm>
            <a:off x="5670340" y="556672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p:cNvSpPr/>
          <p:nvPr/>
        </p:nvSpPr>
        <p:spPr>
          <a:xfrm>
            <a:off x="139935" y="6436413"/>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p:cNvSpPr/>
          <p:nvPr/>
        </p:nvSpPr>
        <p:spPr>
          <a:xfrm>
            <a:off x="1119773" y="6398227"/>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连接符 6"/>
          <p:cNvCxnSpPr>
            <a:stCxn id="5" idx="2"/>
            <a:endCxn id="12" idx="0"/>
          </p:cNvCxnSpPr>
          <p:nvPr/>
        </p:nvCxnSpPr>
        <p:spPr>
          <a:xfrm flipH="1">
            <a:off x="2765999" y="3724185"/>
            <a:ext cx="1475789" cy="425944"/>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p:cNvCxnSpPr>
            <a:stCxn id="5" idx="2"/>
            <a:endCxn id="13" idx="0"/>
          </p:cNvCxnSpPr>
          <p:nvPr/>
        </p:nvCxnSpPr>
        <p:spPr>
          <a:xfrm>
            <a:off x="4241788" y="3724185"/>
            <a:ext cx="1659137" cy="410630"/>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p:cNvCxnSpPr>
            <a:stCxn id="12" idx="2"/>
            <a:endCxn id="15" idx="0"/>
          </p:cNvCxnSpPr>
          <p:nvPr/>
        </p:nvCxnSpPr>
        <p:spPr>
          <a:xfrm flipH="1">
            <a:off x="1709540" y="4431965"/>
            <a:ext cx="1056459" cy="324874"/>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p:cNvCxnSpPr>
            <a:stCxn id="12" idx="2"/>
            <a:endCxn id="16" idx="0"/>
          </p:cNvCxnSpPr>
          <p:nvPr/>
        </p:nvCxnSpPr>
        <p:spPr>
          <a:xfrm>
            <a:off x="2765999" y="4431965"/>
            <a:ext cx="913367" cy="324874"/>
          </a:xfrm>
          <a:prstGeom prst="line">
            <a:avLst/>
          </a:prstGeom>
        </p:spPr>
        <p:style>
          <a:lnRef idx="3">
            <a:schemeClr val="dk1"/>
          </a:lnRef>
          <a:fillRef idx="0">
            <a:schemeClr val="dk1"/>
          </a:fillRef>
          <a:effectRef idx="2">
            <a:schemeClr val="dk1"/>
          </a:effectRef>
          <a:fontRef idx="minor">
            <a:schemeClr val="tx1"/>
          </a:fontRef>
        </p:style>
      </p:cxnSp>
      <p:cxnSp>
        <p:nvCxnSpPr>
          <p:cNvPr id="34" name="直接连接符 33"/>
          <p:cNvCxnSpPr>
            <a:stCxn id="15" idx="2"/>
            <a:endCxn id="17" idx="0"/>
          </p:cNvCxnSpPr>
          <p:nvPr/>
        </p:nvCxnSpPr>
        <p:spPr>
          <a:xfrm flipH="1">
            <a:off x="1024063" y="5038675"/>
            <a:ext cx="685477" cy="528046"/>
          </a:xfrm>
          <a:prstGeom prst="line">
            <a:avLst/>
          </a:prstGeom>
        </p:spPr>
        <p:style>
          <a:lnRef idx="3">
            <a:schemeClr val="dk1"/>
          </a:lnRef>
          <a:fillRef idx="0">
            <a:schemeClr val="dk1"/>
          </a:fillRef>
          <a:effectRef idx="2">
            <a:schemeClr val="dk1"/>
          </a:effectRef>
          <a:fontRef idx="minor">
            <a:schemeClr val="tx1"/>
          </a:fontRef>
        </p:style>
      </p:cxnSp>
      <p:cxnSp>
        <p:nvCxnSpPr>
          <p:cNvPr id="38" name="直接连接符 37"/>
          <p:cNvCxnSpPr>
            <a:stCxn id="15" idx="2"/>
            <a:endCxn id="18" idx="0"/>
          </p:cNvCxnSpPr>
          <p:nvPr/>
        </p:nvCxnSpPr>
        <p:spPr>
          <a:xfrm>
            <a:off x="1709540" y="5038675"/>
            <a:ext cx="585270" cy="528046"/>
          </a:xfrm>
          <a:prstGeom prst="line">
            <a:avLst/>
          </a:prstGeom>
        </p:spPr>
        <p:style>
          <a:lnRef idx="3">
            <a:schemeClr val="dk1"/>
          </a:lnRef>
          <a:fillRef idx="0">
            <a:schemeClr val="dk1"/>
          </a:fillRef>
          <a:effectRef idx="2">
            <a:schemeClr val="dk1"/>
          </a:effectRef>
          <a:fontRef idx="minor">
            <a:schemeClr val="tx1"/>
          </a:fontRef>
        </p:style>
      </p:cxnSp>
      <p:cxnSp>
        <p:nvCxnSpPr>
          <p:cNvPr id="41" name="直接连接符 40"/>
          <p:cNvCxnSpPr>
            <a:stCxn id="17" idx="2"/>
            <a:endCxn id="26" idx="0"/>
          </p:cNvCxnSpPr>
          <p:nvPr/>
        </p:nvCxnSpPr>
        <p:spPr>
          <a:xfrm>
            <a:off x="1024063" y="5848557"/>
            <a:ext cx="405729" cy="549670"/>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43"/>
          <p:cNvCxnSpPr>
            <a:stCxn id="17" idx="2"/>
            <a:endCxn id="25" idx="0"/>
          </p:cNvCxnSpPr>
          <p:nvPr/>
        </p:nvCxnSpPr>
        <p:spPr>
          <a:xfrm flipH="1">
            <a:off x="449954" y="5848557"/>
            <a:ext cx="574109" cy="587856"/>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46"/>
          <p:cNvCxnSpPr>
            <a:stCxn id="16" idx="2"/>
            <a:endCxn id="19" idx="0"/>
          </p:cNvCxnSpPr>
          <p:nvPr/>
        </p:nvCxnSpPr>
        <p:spPr>
          <a:xfrm flipH="1">
            <a:off x="3246292" y="5038675"/>
            <a:ext cx="433074" cy="52804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47"/>
          <p:cNvCxnSpPr>
            <a:stCxn id="16" idx="2"/>
            <a:endCxn id="20" idx="0"/>
          </p:cNvCxnSpPr>
          <p:nvPr/>
        </p:nvCxnSpPr>
        <p:spPr>
          <a:xfrm>
            <a:off x="3679366" y="5038675"/>
            <a:ext cx="434171" cy="528046"/>
          </a:xfrm>
          <a:prstGeom prst="line">
            <a:avLst/>
          </a:prstGeom>
        </p:spPr>
        <p:style>
          <a:lnRef idx="3">
            <a:schemeClr val="dk1"/>
          </a:lnRef>
          <a:fillRef idx="0">
            <a:schemeClr val="dk1"/>
          </a:fillRef>
          <a:effectRef idx="2">
            <a:schemeClr val="dk1"/>
          </a:effectRef>
          <a:fontRef idx="minor">
            <a:schemeClr val="tx1"/>
          </a:fontRef>
        </p:style>
      </p:cxnSp>
      <p:cxnSp>
        <p:nvCxnSpPr>
          <p:cNvPr id="53" name="直接连接符 52"/>
          <p:cNvCxnSpPr>
            <a:stCxn id="21" idx="2"/>
            <a:endCxn id="23" idx="0"/>
          </p:cNvCxnSpPr>
          <p:nvPr/>
        </p:nvCxnSpPr>
        <p:spPr>
          <a:xfrm flipH="1">
            <a:off x="5114196" y="5038675"/>
            <a:ext cx="319451" cy="528046"/>
          </a:xfrm>
          <a:prstGeom prst="line">
            <a:avLst/>
          </a:prstGeom>
        </p:spPr>
        <p:style>
          <a:lnRef idx="3">
            <a:schemeClr val="dk1"/>
          </a:lnRef>
          <a:fillRef idx="0">
            <a:schemeClr val="dk1"/>
          </a:fillRef>
          <a:effectRef idx="2">
            <a:schemeClr val="dk1"/>
          </a:effectRef>
          <a:fontRef idx="minor">
            <a:schemeClr val="tx1"/>
          </a:fontRef>
        </p:style>
      </p:cxnSp>
      <p:cxnSp>
        <p:nvCxnSpPr>
          <p:cNvPr id="54" name="直接连接符 53"/>
          <p:cNvCxnSpPr>
            <a:stCxn id="21" idx="2"/>
            <a:endCxn id="24" idx="0"/>
          </p:cNvCxnSpPr>
          <p:nvPr/>
        </p:nvCxnSpPr>
        <p:spPr>
          <a:xfrm>
            <a:off x="5433647" y="5038675"/>
            <a:ext cx="546712" cy="528046"/>
          </a:xfrm>
          <a:prstGeom prst="line">
            <a:avLst/>
          </a:prstGeom>
        </p:spPr>
        <p:style>
          <a:lnRef idx="3">
            <a:schemeClr val="dk1"/>
          </a:lnRef>
          <a:fillRef idx="0">
            <a:schemeClr val="dk1"/>
          </a:fillRef>
          <a:effectRef idx="2">
            <a:schemeClr val="dk1"/>
          </a:effectRef>
          <a:fontRef idx="minor">
            <a:schemeClr val="tx1"/>
          </a:fontRef>
        </p:style>
      </p:cxnSp>
      <p:cxnSp>
        <p:nvCxnSpPr>
          <p:cNvPr id="60" name="直接连接符 59"/>
          <p:cNvCxnSpPr>
            <a:stCxn id="13" idx="2"/>
            <a:endCxn id="21" idx="0"/>
          </p:cNvCxnSpPr>
          <p:nvPr/>
        </p:nvCxnSpPr>
        <p:spPr>
          <a:xfrm flipH="1">
            <a:off x="5433647" y="4416651"/>
            <a:ext cx="467278" cy="340188"/>
          </a:xfrm>
          <a:prstGeom prst="line">
            <a:avLst/>
          </a:prstGeom>
        </p:spPr>
        <p:style>
          <a:lnRef idx="3">
            <a:schemeClr val="dk1"/>
          </a:lnRef>
          <a:fillRef idx="0">
            <a:schemeClr val="dk1"/>
          </a:fillRef>
          <a:effectRef idx="2">
            <a:schemeClr val="dk1"/>
          </a:effectRef>
          <a:fontRef idx="minor">
            <a:schemeClr val="tx1"/>
          </a:fontRef>
        </p:style>
      </p:cxnSp>
      <p:cxnSp>
        <p:nvCxnSpPr>
          <p:cNvPr id="63" name="直接连接符 62"/>
          <p:cNvCxnSpPr>
            <a:stCxn id="13" idx="2"/>
            <a:endCxn id="22" idx="0"/>
          </p:cNvCxnSpPr>
          <p:nvPr/>
        </p:nvCxnSpPr>
        <p:spPr>
          <a:xfrm>
            <a:off x="5900925" y="4416651"/>
            <a:ext cx="920009" cy="34018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2" name="文本框 1"/>
          <p:cNvSpPr txBox="1"/>
          <p:nvPr/>
        </p:nvSpPr>
        <p:spPr>
          <a:xfrm>
            <a:off x="517022" y="1622120"/>
            <a:ext cx="3062057" cy="523220"/>
          </a:xfrm>
          <a:prstGeom prst="rect">
            <a:avLst/>
          </a:prstGeom>
          <a:noFill/>
        </p:spPr>
        <p:txBody>
          <a:bodyPr wrap="none" rtlCol="0">
            <a:spAutoFit/>
          </a:bodyPr>
          <a:lstStyle/>
          <a:p>
            <a:r>
              <a:rPr lang="zh-CN" altLang="en-US" sz="2800" dirty="0"/>
              <a:t>递归实现： 设</a:t>
            </a:r>
            <a:r>
              <a:rPr lang="en-US" altLang="zh-CN" sz="2800" dirty="0"/>
              <a:t>n=5</a:t>
            </a:r>
            <a:endParaRPr lang="zh-CN" altLang="en-US" sz="2800" dirty="0"/>
          </a:p>
        </p:txBody>
      </p:sp>
      <p:sp>
        <p:nvSpPr>
          <p:cNvPr id="10" name="文本框 9"/>
          <p:cNvSpPr txBox="1"/>
          <p:nvPr/>
        </p:nvSpPr>
        <p:spPr>
          <a:xfrm>
            <a:off x="3033615" y="136524"/>
            <a:ext cx="3988592" cy="584775"/>
          </a:xfrm>
          <a:prstGeom prst="rect">
            <a:avLst/>
          </a:prstGeom>
          <a:noFill/>
        </p:spPr>
        <p:txBody>
          <a:bodyPr wrap="none" rtlCol="0">
            <a:spAutoFit/>
          </a:bodyPr>
          <a:lstStyle/>
          <a:p>
            <a:r>
              <a:rPr lang="zh-CN" altLang="en-US" sz="3200" b="1" dirty="0">
                <a:solidFill>
                  <a:srgbClr val="FF0000"/>
                </a:solidFill>
              </a:rPr>
              <a:t>二阶</a:t>
            </a:r>
            <a:r>
              <a:rPr lang="en-US" altLang="zh-CN" sz="3200" b="1" dirty="0">
                <a:solidFill>
                  <a:srgbClr val="FF0000"/>
                </a:solidFill>
              </a:rPr>
              <a:t>Fibonacci</a:t>
            </a:r>
            <a:r>
              <a:rPr lang="zh-CN" altLang="en-US" sz="3200" b="1" dirty="0">
                <a:solidFill>
                  <a:srgbClr val="FF0000"/>
                </a:solidFill>
              </a:rPr>
              <a:t>数列：</a:t>
            </a:r>
            <a:endParaRPr lang="zh-CN" altLang="en-US" sz="3200" b="1" dirty="0">
              <a:solidFill>
                <a:srgbClr val="FF0000"/>
              </a:solidFill>
            </a:endParaRPr>
          </a:p>
        </p:txBody>
      </p:sp>
      <mc:AlternateContent xmlns:mc="http://schemas.openxmlformats.org/markup-compatibility/2006">
        <mc:Choice xmlns:a14="http://schemas.microsoft.com/office/drawing/2010/main" Requires="a14">
          <p:sp>
            <p:nvSpPr>
              <p:cNvPr id="11" name="文本框 10"/>
              <p:cNvSpPr txBox="1"/>
              <p:nvPr/>
            </p:nvSpPr>
            <p:spPr>
              <a:xfrm>
                <a:off x="2954399" y="847166"/>
                <a:ext cx="4682564" cy="8842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0" smtClean="0">
                                  <a:latin typeface="Cambria Math" panose="02040503050406030204" pitchFamily="18" charset="0"/>
                                </a:rPr>
                                <m:t>0</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0</m:t>
                              </m:r>
                            </m:e>
                            <m:e>
                              <m:r>
                                <a:rPr lang="en-US" altLang="zh-CN" b="0" i="0" smtClean="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e>
                              <m:r>
                                <m:rPr>
                                  <m:sty m:val="p"/>
                                </m:rPr>
                                <a:rPr lang="en-US" altLang="zh-CN" b="0" i="0" smtClean="0">
                                  <a:latin typeface="Cambria Math" panose="02040503050406030204" pitchFamily="18" charset="0"/>
                                </a:rPr>
                                <m:t>Fib</m:t>
                              </m:r>
                              <m:d>
                                <m:dPr>
                                  <m:begChr m:val="（"/>
                                  <m:endChr m:val="）"/>
                                  <m:ctrlPr>
                                    <a:rPr lang="zh-CN" altLang="en-US"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e>
                              </m:d>
                              <m:r>
                                <a:rPr lang="en-US" altLang="zh-CN" b="0" i="0" smtClean="0">
                                  <a:latin typeface="Cambria Math" panose="02040503050406030204" pitchFamily="18" charset="0"/>
                                </a:rPr>
                                <m:t>   </m:t>
                              </m:r>
                              <m:r>
                                <a:rPr lang="zh-CN" altLang="en-US" i="0">
                                  <a:latin typeface="Cambria Math" panose="02040503050406030204" pitchFamily="18" charset="0"/>
                                </a:rPr>
                                <m:t>其他</m:t>
                              </m:r>
                              <m:r>
                                <a:rPr lang="zh-CN" altLang="en-US" i="0" smtClean="0">
                                  <a:latin typeface="Cambria Math" panose="02040503050406030204" pitchFamily="18" charset="0"/>
                                </a:rPr>
                                <m:t>情况</m:t>
                              </m:r>
                            </m:e>
                          </m:eqArr>
                        </m:e>
                      </m:d>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2954399" y="847166"/>
                <a:ext cx="4682564" cy="884281"/>
              </a:xfrm>
              <a:prstGeom prst="rect">
                <a:avLst/>
              </a:prstGeom>
              <a:blipFill rotWithShape="1">
                <a:blip r:embed="rId1"/>
                <a:stretch>
                  <a:fillRect l="-8" t="-9" r="10" b="49"/>
                </a:stretch>
              </a:blipFill>
            </p:spPr>
            <p:txBody>
              <a:bodyPr/>
              <a:lstStyle/>
              <a:p>
                <a:r>
                  <a:rPr lang="zh-CN" altLang="en-US">
                    <a:noFill/>
                  </a:rPr>
                  <a:t> </a:t>
                </a:r>
              </a:p>
            </p:txBody>
          </p:sp>
        </mc:Fallback>
      </mc:AlternateContent>
      <p:sp>
        <p:nvSpPr>
          <p:cNvPr id="5" name="矩形 4"/>
          <p:cNvSpPr/>
          <p:nvPr/>
        </p:nvSpPr>
        <p:spPr>
          <a:xfrm>
            <a:off x="4899509" y="240602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Fib(5)</a:t>
            </a:r>
            <a:endParaRPr lang="zh-CN" altLang="en-US" sz="1600" dirty="0"/>
          </a:p>
        </p:txBody>
      </p:sp>
      <p:sp>
        <p:nvSpPr>
          <p:cNvPr id="12" name="矩形 11"/>
          <p:cNvSpPr/>
          <p:nvPr/>
        </p:nvSpPr>
        <p:spPr>
          <a:xfrm>
            <a:off x="3423720" y="311380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Fib(4)</a:t>
            </a:r>
            <a:endParaRPr lang="zh-CN" altLang="en-US" sz="1600" dirty="0"/>
          </a:p>
        </p:txBody>
      </p:sp>
      <p:sp>
        <p:nvSpPr>
          <p:cNvPr id="13" name="矩形 12"/>
          <p:cNvSpPr/>
          <p:nvPr/>
        </p:nvSpPr>
        <p:spPr>
          <a:xfrm>
            <a:off x="6558646" y="3098495"/>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Fib(3)</a:t>
            </a:r>
            <a:endParaRPr lang="zh-CN" altLang="en-US" sz="1600" dirty="0"/>
          </a:p>
        </p:txBody>
      </p:sp>
      <p:sp>
        <p:nvSpPr>
          <p:cNvPr id="21" name="矩形 20"/>
          <p:cNvSpPr/>
          <p:nvPr/>
        </p:nvSpPr>
        <p:spPr>
          <a:xfrm>
            <a:off x="6091368" y="372051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Fib(2)</a:t>
            </a:r>
            <a:endParaRPr lang="zh-CN" altLang="en-US" sz="1600" dirty="0"/>
          </a:p>
        </p:txBody>
      </p:sp>
      <p:sp>
        <p:nvSpPr>
          <p:cNvPr id="22" name="矩形 21"/>
          <p:cNvSpPr/>
          <p:nvPr/>
        </p:nvSpPr>
        <p:spPr>
          <a:xfrm>
            <a:off x="7478655" y="372051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Fib(1)</a:t>
            </a:r>
            <a:endParaRPr lang="zh-CN" altLang="en-US" sz="1600" dirty="0"/>
          </a:p>
        </p:txBody>
      </p:sp>
      <p:sp>
        <p:nvSpPr>
          <p:cNvPr id="23" name="矩形 22"/>
          <p:cNvSpPr/>
          <p:nvPr/>
        </p:nvSpPr>
        <p:spPr>
          <a:xfrm>
            <a:off x="5771917" y="453040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Fib(1)</a:t>
            </a:r>
            <a:endParaRPr lang="zh-CN" altLang="en-US" sz="1600" dirty="0"/>
          </a:p>
        </p:txBody>
      </p:sp>
      <p:sp>
        <p:nvSpPr>
          <p:cNvPr id="24" name="矩形 23"/>
          <p:cNvSpPr/>
          <p:nvPr/>
        </p:nvSpPr>
        <p:spPr>
          <a:xfrm>
            <a:off x="6638080" y="453040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Fib(0)</a:t>
            </a:r>
            <a:endParaRPr lang="zh-CN" altLang="en-US" sz="1600" dirty="0"/>
          </a:p>
        </p:txBody>
      </p:sp>
      <p:cxnSp>
        <p:nvCxnSpPr>
          <p:cNvPr id="7" name="直接连接符 6"/>
          <p:cNvCxnSpPr>
            <a:stCxn id="5" idx="2"/>
            <a:endCxn id="12" idx="0"/>
          </p:cNvCxnSpPr>
          <p:nvPr/>
        </p:nvCxnSpPr>
        <p:spPr>
          <a:xfrm flipH="1">
            <a:off x="3733739" y="2687865"/>
            <a:ext cx="1475789" cy="425944"/>
          </a:xfrm>
          <a:prstGeom prst="line">
            <a:avLst/>
          </a:prstGeom>
        </p:spPr>
        <p:style>
          <a:lnRef idx="3">
            <a:schemeClr val="dk1"/>
          </a:lnRef>
          <a:fillRef idx="0">
            <a:schemeClr val="dk1"/>
          </a:fillRef>
          <a:effectRef idx="2">
            <a:schemeClr val="dk1"/>
          </a:effectRef>
          <a:fontRef idx="minor">
            <a:schemeClr val="tx1"/>
          </a:fontRef>
        </p:style>
      </p:cxnSp>
      <p:cxnSp>
        <p:nvCxnSpPr>
          <p:cNvPr id="27" name="直接连接符 26"/>
          <p:cNvCxnSpPr>
            <a:stCxn id="5" idx="2"/>
            <a:endCxn id="13" idx="0"/>
          </p:cNvCxnSpPr>
          <p:nvPr/>
        </p:nvCxnSpPr>
        <p:spPr>
          <a:xfrm>
            <a:off x="5209528" y="2687865"/>
            <a:ext cx="1659137" cy="410630"/>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p:cNvCxnSpPr>
            <a:stCxn id="12" idx="2"/>
          </p:cNvCxnSpPr>
          <p:nvPr/>
        </p:nvCxnSpPr>
        <p:spPr>
          <a:xfrm flipH="1">
            <a:off x="2677280" y="3395645"/>
            <a:ext cx="1056459" cy="324874"/>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p:cNvCxnSpPr>
            <a:stCxn id="12" idx="2"/>
            <a:endCxn id="51" idx="0"/>
          </p:cNvCxnSpPr>
          <p:nvPr/>
        </p:nvCxnSpPr>
        <p:spPr>
          <a:xfrm>
            <a:off x="3733739" y="3395645"/>
            <a:ext cx="815988" cy="317254"/>
          </a:xfrm>
          <a:prstGeom prst="line">
            <a:avLst/>
          </a:prstGeom>
        </p:spPr>
        <p:style>
          <a:lnRef idx="3">
            <a:schemeClr val="dk1"/>
          </a:lnRef>
          <a:fillRef idx="0">
            <a:schemeClr val="dk1"/>
          </a:fillRef>
          <a:effectRef idx="2">
            <a:schemeClr val="dk1"/>
          </a:effectRef>
          <a:fontRef idx="minor">
            <a:schemeClr val="tx1"/>
          </a:fontRef>
        </p:style>
      </p:cxnSp>
      <p:cxnSp>
        <p:nvCxnSpPr>
          <p:cNvPr id="53" name="直接连接符 52"/>
          <p:cNvCxnSpPr>
            <a:stCxn id="21" idx="2"/>
            <a:endCxn id="23" idx="0"/>
          </p:cNvCxnSpPr>
          <p:nvPr/>
        </p:nvCxnSpPr>
        <p:spPr>
          <a:xfrm flipH="1">
            <a:off x="6081936" y="4002355"/>
            <a:ext cx="319451" cy="528046"/>
          </a:xfrm>
          <a:prstGeom prst="line">
            <a:avLst/>
          </a:prstGeom>
        </p:spPr>
        <p:style>
          <a:lnRef idx="3">
            <a:schemeClr val="dk1"/>
          </a:lnRef>
          <a:fillRef idx="0">
            <a:schemeClr val="dk1"/>
          </a:fillRef>
          <a:effectRef idx="2">
            <a:schemeClr val="dk1"/>
          </a:effectRef>
          <a:fontRef idx="minor">
            <a:schemeClr val="tx1"/>
          </a:fontRef>
        </p:style>
      </p:cxnSp>
      <p:cxnSp>
        <p:nvCxnSpPr>
          <p:cNvPr id="54" name="直接连接符 53"/>
          <p:cNvCxnSpPr>
            <a:stCxn id="21" idx="2"/>
            <a:endCxn id="24" idx="0"/>
          </p:cNvCxnSpPr>
          <p:nvPr/>
        </p:nvCxnSpPr>
        <p:spPr>
          <a:xfrm>
            <a:off x="6401387" y="4002355"/>
            <a:ext cx="546712" cy="528046"/>
          </a:xfrm>
          <a:prstGeom prst="line">
            <a:avLst/>
          </a:prstGeom>
        </p:spPr>
        <p:style>
          <a:lnRef idx="3">
            <a:schemeClr val="dk1"/>
          </a:lnRef>
          <a:fillRef idx="0">
            <a:schemeClr val="dk1"/>
          </a:fillRef>
          <a:effectRef idx="2">
            <a:schemeClr val="dk1"/>
          </a:effectRef>
          <a:fontRef idx="minor">
            <a:schemeClr val="tx1"/>
          </a:fontRef>
        </p:style>
      </p:cxnSp>
      <p:cxnSp>
        <p:nvCxnSpPr>
          <p:cNvPr id="60" name="直接连接符 59"/>
          <p:cNvCxnSpPr>
            <a:stCxn id="13" idx="2"/>
            <a:endCxn id="21" idx="0"/>
          </p:cNvCxnSpPr>
          <p:nvPr/>
        </p:nvCxnSpPr>
        <p:spPr>
          <a:xfrm flipH="1">
            <a:off x="6401387" y="3380331"/>
            <a:ext cx="467278" cy="340188"/>
          </a:xfrm>
          <a:prstGeom prst="line">
            <a:avLst/>
          </a:prstGeom>
        </p:spPr>
        <p:style>
          <a:lnRef idx="3">
            <a:schemeClr val="dk1"/>
          </a:lnRef>
          <a:fillRef idx="0">
            <a:schemeClr val="dk1"/>
          </a:fillRef>
          <a:effectRef idx="2">
            <a:schemeClr val="dk1"/>
          </a:effectRef>
          <a:fontRef idx="minor">
            <a:schemeClr val="tx1"/>
          </a:fontRef>
        </p:style>
      </p:cxnSp>
      <p:cxnSp>
        <p:nvCxnSpPr>
          <p:cNvPr id="63" name="直接连接符 62"/>
          <p:cNvCxnSpPr>
            <a:stCxn id="13" idx="2"/>
            <a:endCxn id="22" idx="0"/>
          </p:cNvCxnSpPr>
          <p:nvPr/>
        </p:nvCxnSpPr>
        <p:spPr>
          <a:xfrm>
            <a:off x="6868665" y="3380331"/>
            <a:ext cx="920009" cy="340188"/>
          </a:xfrm>
          <a:prstGeom prst="line">
            <a:avLst/>
          </a:prstGeom>
        </p:spPr>
        <p:style>
          <a:lnRef idx="3">
            <a:schemeClr val="dk1"/>
          </a:lnRef>
          <a:fillRef idx="0">
            <a:schemeClr val="dk1"/>
          </a:fillRef>
          <a:effectRef idx="2">
            <a:schemeClr val="dk1"/>
          </a:effectRef>
          <a:fontRef idx="minor">
            <a:schemeClr val="tx1"/>
          </a:fontRef>
        </p:style>
      </p:cxnSp>
      <p:sp>
        <p:nvSpPr>
          <p:cNvPr id="37" name="矩形 36"/>
          <p:cNvSpPr/>
          <p:nvPr/>
        </p:nvSpPr>
        <p:spPr>
          <a:xfrm>
            <a:off x="2204241" y="373322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Fib(3)</a:t>
            </a:r>
            <a:endParaRPr lang="zh-CN" altLang="en-US" sz="1600" dirty="0"/>
          </a:p>
        </p:txBody>
      </p:sp>
      <p:sp>
        <p:nvSpPr>
          <p:cNvPr id="39" name="矩形 38"/>
          <p:cNvSpPr/>
          <p:nvPr/>
        </p:nvSpPr>
        <p:spPr>
          <a:xfrm>
            <a:off x="1565950" y="4558735"/>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Fib(2)</a:t>
            </a:r>
            <a:endParaRPr lang="zh-CN" altLang="en-US" sz="1600" dirty="0"/>
          </a:p>
        </p:txBody>
      </p:sp>
      <p:sp>
        <p:nvSpPr>
          <p:cNvPr id="40" name="矩形 39"/>
          <p:cNvSpPr/>
          <p:nvPr/>
        </p:nvSpPr>
        <p:spPr>
          <a:xfrm>
            <a:off x="2953237" y="4558735"/>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Fib(1)</a:t>
            </a:r>
            <a:endParaRPr lang="zh-CN" altLang="en-US" sz="1600" dirty="0"/>
          </a:p>
        </p:txBody>
      </p:sp>
      <p:sp>
        <p:nvSpPr>
          <p:cNvPr id="42" name="矩形 41"/>
          <p:cNvSpPr/>
          <p:nvPr/>
        </p:nvSpPr>
        <p:spPr>
          <a:xfrm>
            <a:off x="1145995" y="5166902"/>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Fib(1)</a:t>
            </a:r>
            <a:endParaRPr lang="zh-CN" altLang="en-US" sz="1600" dirty="0"/>
          </a:p>
        </p:txBody>
      </p:sp>
      <p:sp>
        <p:nvSpPr>
          <p:cNvPr id="43" name="矩形 42"/>
          <p:cNvSpPr/>
          <p:nvPr/>
        </p:nvSpPr>
        <p:spPr>
          <a:xfrm>
            <a:off x="2283675" y="5165135"/>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Fib(0)</a:t>
            </a:r>
            <a:endParaRPr lang="zh-CN" altLang="en-US" sz="1600" dirty="0"/>
          </a:p>
        </p:txBody>
      </p:sp>
      <p:cxnSp>
        <p:nvCxnSpPr>
          <p:cNvPr id="45" name="直接连接符 44"/>
          <p:cNvCxnSpPr>
            <a:stCxn id="39" idx="2"/>
            <a:endCxn id="42" idx="0"/>
          </p:cNvCxnSpPr>
          <p:nvPr/>
        </p:nvCxnSpPr>
        <p:spPr>
          <a:xfrm flipH="1">
            <a:off x="1456014" y="4840571"/>
            <a:ext cx="419955" cy="326331"/>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45"/>
          <p:cNvCxnSpPr>
            <a:stCxn id="39" idx="2"/>
            <a:endCxn id="43" idx="0"/>
          </p:cNvCxnSpPr>
          <p:nvPr/>
        </p:nvCxnSpPr>
        <p:spPr>
          <a:xfrm>
            <a:off x="1875969" y="4840571"/>
            <a:ext cx="717725" cy="324564"/>
          </a:xfrm>
          <a:prstGeom prst="line">
            <a:avLst/>
          </a:prstGeom>
        </p:spPr>
        <p:style>
          <a:lnRef idx="3">
            <a:schemeClr val="dk1"/>
          </a:lnRef>
          <a:fillRef idx="0">
            <a:schemeClr val="dk1"/>
          </a:fillRef>
          <a:effectRef idx="2">
            <a:schemeClr val="dk1"/>
          </a:effectRef>
          <a:fontRef idx="minor">
            <a:schemeClr val="tx1"/>
          </a:fontRef>
        </p:style>
      </p:cxnSp>
      <p:cxnSp>
        <p:nvCxnSpPr>
          <p:cNvPr id="49" name="直接连接符 48"/>
          <p:cNvCxnSpPr>
            <a:stCxn id="37" idx="2"/>
            <a:endCxn id="39" idx="0"/>
          </p:cNvCxnSpPr>
          <p:nvPr/>
        </p:nvCxnSpPr>
        <p:spPr>
          <a:xfrm flipH="1">
            <a:off x="1875969" y="4015065"/>
            <a:ext cx="638291" cy="543670"/>
          </a:xfrm>
          <a:prstGeom prst="line">
            <a:avLst/>
          </a:prstGeom>
        </p:spPr>
        <p:style>
          <a:lnRef idx="3">
            <a:schemeClr val="dk1"/>
          </a:lnRef>
          <a:fillRef idx="0">
            <a:schemeClr val="dk1"/>
          </a:fillRef>
          <a:effectRef idx="2">
            <a:schemeClr val="dk1"/>
          </a:effectRef>
          <a:fontRef idx="minor">
            <a:schemeClr val="tx1"/>
          </a:fontRef>
        </p:style>
      </p:cxnSp>
      <p:cxnSp>
        <p:nvCxnSpPr>
          <p:cNvPr id="50" name="直接连接符 49"/>
          <p:cNvCxnSpPr>
            <a:stCxn id="37" idx="2"/>
            <a:endCxn id="40" idx="0"/>
          </p:cNvCxnSpPr>
          <p:nvPr/>
        </p:nvCxnSpPr>
        <p:spPr>
          <a:xfrm>
            <a:off x="2514260" y="4015065"/>
            <a:ext cx="748996" cy="543670"/>
          </a:xfrm>
          <a:prstGeom prst="line">
            <a:avLst/>
          </a:prstGeom>
        </p:spPr>
        <p:style>
          <a:lnRef idx="3">
            <a:schemeClr val="dk1"/>
          </a:lnRef>
          <a:fillRef idx="0">
            <a:schemeClr val="dk1"/>
          </a:fillRef>
          <a:effectRef idx="2">
            <a:schemeClr val="dk1"/>
          </a:effectRef>
          <a:fontRef idx="minor">
            <a:schemeClr val="tx1"/>
          </a:fontRef>
        </p:style>
      </p:cxnSp>
      <p:sp>
        <p:nvSpPr>
          <p:cNvPr id="51" name="矩形 50"/>
          <p:cNvSpPr/>
          <p:nvPr/>
        </p:nvSpPr>
        <p:spPr>
          <a:xfrm>
            <a:off x="4239708" y="3712899"/>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Fib(2)</a:t>
            </a:r>
            <a:endParaRPr lang="zh-CN" altLang="en-US" sz="1600" dirty="0"/>
          </a:p>
        </p:txBody>
      </p:sp>
      <p:sp>
        <p:nvSpPr>
          <p:cNvPr id="52" name="矩形 51"/>
          <p:cNvSpPr/>
          <p:nvPr/>
        </p:nvSpPr>
        <p:spPr>
          <a:xfrm>
            <a:off x="3920257" y="452278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Fib(1)</a:t>
            </a:r>
            <a:endParaRPr lang="zh-CN" altLang="en-US" sz="1600" dirty="0"/>
          </a:p>
        </p:txBody>
      </p:sp>
      <p:sp>
        <p:nvSpPr>
          <p:cNvPr id="55" name="矩形 54"/>
          <p:cNvSpPr/>
          <p:nvPr/>
        </p:nvSpPr>
        <p:spPr>
          <a:xfrm>
            <a:off x="4786420" y="4522781"/>
            <a:ext cx="620038" cy="2818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Fib(0)</a:t>
            </a:r>
            <a:endParaRPr lang="zh-CN" altLang="en-US" sz="1600" dirty="0"/>
          </a:p>
        </p:txBody>
      </p:sp>
      <p:cxnSp>
        <p:nvCxnSpPr>
          <p:cNvPr id="56" name="直接连接符 55"/>
          <p:cNvCxnSpPr>
            <a:stCxn id="51" idx="2"/>
            <a:endCxn id="52" idx="0"/>
          </p:cNvCxnSpPr>
          <p:nvPr/>
        </p:nvCxnSpPr>
        <p:spPr>
          <a:xfrm flipH="1">
            <a:off x="4230276" y="3994735"/>
            <a:ext cx="319451" cy="528046"/>
          </a:xfrm>
          <a:prstGeom prst="line">
            <a:avLst/>
          </a:prstGeom>
        </p:spPr>
        <p:style>
          <a:lnRef idx="3">
            <a:schemeClr val="dk1"/>
          </a:lnRef>
          <a:fillRef idx="0">
            <a:schemeClr val="dk1"/>
          </a:fillRef>
          <a:effectRef idx="2">
            <a:schemeClr val="dk1"/>
          </a:effectRef>
          <a:fontRef idx="minor">
            <a:schemeClr val="tx1"/>
          </a:fontRef>
        </p:style>
      </p:cxnSp>
      <p:cxnSp>
        <p:nvCxnSpPr>
          <p:cNvPr id="57" name="直接连接符 56"/>
          <p:cNvCxnSpPr>
            <a:stCxn id="51" idx="2"/>
            <a:endCxn id="55" idx="0"/>
          </p:cNvCxnSpPr>
          <p:nvPr/>
        </p:nvCxnSpPr>
        <p:spPr>
          <a:xfrm>
            <a:off x="4549727" y="3994735"/>
            <a:ext cx="546712" cy="528046"/>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 name="文本框 3"/>
              <p:cNvSpPr txBox="1"/>
              <p:nvPr/>
            </p:nvSpPr>
            <p:spPr>
              <a:xfrm>
                <a:off x="517022" y="5892530"/>
                <a:ext cx="8245014" cy="523220"/>
              </a:xfrm>
              <a:prstGeom prst="rect">
                <a:avLst/>
              </a:prstGeom>
              <a:noFill/>
            </p:spPr>
            <p:txBody>
              <a:bodyPr wrap="none" rtlCol="0">
                <a:spAutoFit/>
              </a:bodyPr>
              <a:lstStyle/>
              <a:p>
                <a:r>
                  <a:rPr lang="zh-CN" altLang="en-US" sz="2800" dirty="0"/>
                  <a:t>要经历</a:t>
                </a:r>
                <a:r>
                  <a:rPr lang="en-US" altLang="zh-CN" sz="2800" dirty="0"/>
                  <a:t>15</a:t>
                </a:r>
                <a:r>
                  <a:rPr lang="zh-CN" altLang="en-US" sz="2800" dirty="0"/>
                  <a:t>次运算。递归实现的时间复杂度为</a:t>
                </a:r>
                <a:r>
                  <a:rPr lang="en-US" altLang="zh-CN" sz="2800" dirty="0"/>
                  <a:t>O(</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2</m:t>
                        </m:r>
                      </m:e>
                      <m:sup>
                        <m:r>
                          <m:rPr>
                            <m:sty m:val="p"/>
                          </m:rPr>
                          <a:rPr lang="en-US" altLang="zh-CN" sz="2800" i="1">
                            <a:latin typeface="Cambria Math" panose="02040503050406030204" pitchFamily="18" charset="0"/>
                          </a:rPr>
                          <m:t>n</m:t>
                        </m:r>
                      </m:sup>
                    </m:sSup>
                  </m:oMath>
                </a14:m>
                <a:r>
                  <a:rPr lang="en-US" altLang="zh-CN" sz="2800" dirty="0"/>
                  <a:t>)</a:t>
                </a:r>
                <a:r>
                  <a:rPr lang="zh-CN" altLang="en-US" sz="2800" dirty="0"/>
                  <a:t>。</a:t>
                </a:r>
                <a:endParaRPr lang="zh-CN" altLang="en-US" sz="2800" dirty="0"/>
              </a:p>
            </p:txBody>
          </p:sp>
        </mc:Choice>
        <mc:Fallback>
          <p:sp>
            <p:nvSpPr>
              <p:cNvPr id="4" name="文本框 3"/>
              <p:cNvSpPr txBox="1">
                <a:spLocks noRot="1" noChangeAspect="1" noMove="1" noResize="1" noEditPoints="1" noAdjustHandles="1" noChangeArrowheads="1" noChangeShapeType="1" noTextEdit="1"/>
              </p:cNvSpPr>
              <p:nvPr/>
            </p:nvSpPr>
            <p:spPr>
              <a:xfrm>
                <a:off x="517022" y="5892530"/>
                <a:ext cx="8245014" cy="523220"/>
              </a:xfrm>
              <a:prstGeom prst="rect">
                <a:avLst/>
              </a:prstGeom>
              <a:blipFill rotWithShape="1">
                <a:blip r:embed="rId2"/>
                <a:stretch>
                  <a:fillRect l="-2" t="-70" r="4" b="6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3033615" y="136524"/>
            <a:ext cx="3988592" cy="584775"/>
          </a:xfrm>
          <a:prstGeom prst="rect">
            <a:avLst/>
          </a:prstGeom>
          <a:noFill/>
        </p:spPr>
        <p:txBody>
          <a:bodyPr wrap="none" rtlCol="0">
            <a:spAutoFit/>
          </a:bodyPr>
          <a:lstStyle/>
          <a:p>
            <a:r>
              <a:rPr lang="zh-CN" altLang="en-US" sz="3200" b="1" dirty="0">
                <a:solidFill>
                  <a:srgbClr val="FF0000"/>
                </a:solidFill>
              </a:rPr>
              <a:t>二阶</a:t>
            </a:r>
            <a:r>
              <a:rPr lang="en-US" altLang="zh-CN" sz="3200" b="1" dirty="0">
                <a:solidFill>
                  <a:srgbClr val="FF0000"/>
                </a:solidFill>
              </a:rPr>
              <a:t>Fibonacci</a:t>
            </a:r>
            <a:r>
              <a:rPr lang="zh-CN" altLang="en-US" sz="3200" b="1" dirty="0">
                <a:solidFill>
                  <a:srgbClr val="FF0000"/>
                </a:solidFill>
              </a:rPr>
              <a:t>数列：</a:t>
            </a:r>
            <a:endParaRPr lang="zh-CN" altLang="en-US" sz="3200" b="1" dirty="0">
              <a:solidFill>
                <a:srgbClr val="FF0000"/>
              </a:solidFill>
            </a:endParaRPr>
          </a:p>
        </p:txBody>
      </p:sp>
      <mc:AlternateContent xmlns:mc="http://schemas.openxmlformats.org/markup-compatibility/2006">
        <mc:Choice xmlns:a14="http://schemas.microsoft.com/office/drawing/2010/main" Requires="a14">
          <p:sp>
            <p:nvSpPr>
              <p:cNvPr id="8" name="文本框 7"/>
              <p:cNvSpPr txBox="1"/>
              <p:nvPr/>
            </p:nvSpPr>
            <p:spPr>
              <a:xfrm>
                <a:off x="2954399" y="847166"/>
                <a:ext cx="4682564" cy="8842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0" smtClean="0">
                                  <a:latin typeface="Cambria Math" panose="02040503050406030204" pitchFamily="18" charset="0"/>
                                </a:rPr>
                                <m:t>0</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0</m:t>
                              </m:r>
                            </m:e>
                            <m:e>
                              <m:r>
                                <a:rPr lang="en-US" altLang="zh-CN" b="0" i="0" smtClean="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e>
                              <m:r>
                                <m:rPr>
                                  <m:sty m:val="p"/>
                                </m:rPr>
                                <a:rPr lang="en-US" altLang="zh-CN" b="0" i="0" smtClean="0">
                                  <a:latin typeface="Cambria Math" panose="02040503050406030204" pitchFamily="18" charset="0"/>
                                </a:rPr>
                                <m:t>Fib</m:t>
                              </m:r>
                              <m:d>
                                <m:dPr>
                                  <m:begChr m:val="（"/>
                                  <m:endChr m:val="）"/>
                                  <m:ctrlPr>
                                    <a:rPr lang="zh-CN" altLang="en-US"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e>
                              </m:d>
                              <m:r>
                                <a:rPr lang="en-US" altLang="zh-CN" b="0" i="0" smtClean="0">
                                  <a:latin typeface="Cambria Math" panose="02040503050406030204" pitchFamily="18" charset="0"/>
                                </a:rPr>
                                <m:t>   </m:t>
                              </m:r>
                              <m:r>
                                <a:rPr lang="zh-CN" altLang="en-US" i="0">
                                  <a:latin typeface="Cambria Math" panose="02040503050406030204" pitchFamily="18" charset="0"/>
                                </a:rPr>
                                <m:t>其他</m:t>
                              </m:r>
                              <m:r>
                                <a:rPr lang="zh-CN" altLang="en-US" i="0" smtClean="0">
                                  <a:latin typeface="Cambria Math" panose="02040503050406030204" pitchFamily="18" charset="0"/>
                                </a:rPr>
                                <m:t>情况</m:t>
                              </m:r>
                            </m:e>
                          </m:eqArr>
                        </m:e>
                      </m:d>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2954399" y="847166"/>
                <a:ext cx="4682564" cy="884281"/>
              </a:xfrm>
              <a:prstGeom prst="rect">
                <a:avLst/>
              </a:prstGeom>
              <a:blipFill rotWithShape="1">
                <a:blip r:embed="rId1"/>
                <a:stretch>
                  <a:fillRect l="-8" t="-9" r="10" b="49"/>
                </a:stretch>
              </a:blipFill>
            </p:spPr>
            <p:txBody>
              <a:bodyPr/>
              <a:lstStyle/>
              <a:p>
                <a:r>
                  <a:rPr lang="zh-CN" altLang="en-US">
                    <a:noFill/>
                  </a:rPr>
                  <a:t> </a:t>
                </a:r>
              </a:p>
            </p:txBody>
          </p:sp>
        </mc:Fallback>
      </mc:AlternateContent>
      <p:sp>
        <p:nvSpPr>
          <p:cNvPr id="5" name="文本框 4"/>
          <p:cNvSpPr txBox="1"/>
          <p:nvPr/>
        </p:nvSpPr>
        <p:spPr>
          <a:xfrm>
            <a:off x="694513" y="1925759"/>
            <a:ext cx="2339102" cy="523220"/>
          </a:xfrm>
          <a:prstGeom prst="rect">
            <a:avLst/>
          </a:prstGeom>
          <a:noFill/>
        </p:spPr>
        <p:txBody>
          <a:bodyPr wrap="none" rtlCol="0">
            <a:spAutoFit/>
          </a:bodyPr>
          <a:lstStyle/>
          <a:p>
            <a:r>
              <a:rPr lang="zh-CN" altLang="en-US" sz="2800" dirty="0"/>
              <a:t>非递归实现：</a:t>
            </a:r>
            <a:endParaRPr lang="zh-CN" altLang="en-US" sz="2800" dirty="0"/>
          </a:p>
        </p:txBody>
      </p:sp>
      <p:sp>
        <p:nvSpPr>
          <p:cNvPr id="2" name="文本框 1"/>
          <p:cNvSpPr txBox="1"/>
          <p:nvPr/>
        </p:nvSpPr>
        <p:spPr>
          <a:xfrm>
            <a:off x="861060" y="2351884"/>
            <a:ext cx="8095358" cy="452431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int fib(int n)</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x, y, z;</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if</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n==0||n==1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return n;  /*</a:t>
            </a:r>
            <a:r>
              <a:rPr lang="zh-CN" altLang="en-US" sz="2400" dirty="0">
                <a:latin typeface="微软雅黑" panose="020B0503020204020204" pitchFamily="34" charset="-122"/>
                <a:ea typeface="微软雅黑" panose="020B0503020204020204" pitchFamily="34" charset="-122"/>
              </a:rPr>
              <a:t>计算</a:t>
            </a:r>
            <a:r>
              <a:rPr lang="en-US" altLang="zh-CN" sz="2400" dirty="0">
                <a:latin typeface="微软雅黑" panose="020B0503020204020204" pitchFamily="34" charset="-122"/>
                <a:ea typeface="微软雅黑" panose="020B0503020204020204" pitchFamily="34" charset="-122"/>
              </a:rPr>
              <a:t>Fib(0)</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Fib(1)*/</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else {   x=0;y=1;</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for(</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=2;i&lt;</a:t>
            </a:r>
            <a:r>
              <a:rPr lang="en-US" altLang="zh-CN" sz="2400" dirty="0" err="1">
                <a:latin typeface="微软雅黑" panose="020B0503020204020204" pitchFamily="34" charset="-122"/>
                <a:ea typeface="微软雅黑" panose="020B0503020204020204" pitchFamily="34" charset="-122"/>
              </a:rPr>
              <a:t>n;i</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     z=y;    /*z=Fib(i-1)*/</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y=</a:t>
            </a:r>
            <a:r>
              <a:rPr lang="en-US" altLang="zh-CN" sz="2400" dirty="0" err="1">
                <a:latin typeface="微软雅黑" panose="020B0503020204020204" pitchFamily="34" charset="-122"/>
                <a:ea typeface="微软雅黑" panose="020B0503020204020204" pitchFamily="34" charset="-122"/>
              </a:rPr>
              <a:t>x+y</a:t>
            </a:r>
            <a:r>
              <a:rPr lang="en-US" altLang="zh-CN" sz="2400" dirty="0">
                <a:latin typeface="微软雅黑" panose="020B0503020204020204" pitchFamily="34" charset="-122"/>
                <a:ea typeface="微软雅黑" panose="020B0503020204020204" pitchFamily="34" charset="-122"/>
              </a:rPr>
              <a:t>;  /*y=Fib(i-2)+ Fib(i-1)*/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x=z;     /*x=Fib(i-1)*/</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return y;</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393322" y="6365242"/>
            <a:ext cx="5530681" cy="523220"/>
          </a:xfrm>
          <a:prstGeom prst="rect">
            <a:avLst/>
          </a:prstGeom>
          <a:noFill/>
        </p:spPr>
        <p:txBody>
          <a:bodyPr wrap="none" rtlCol="0">
            <a:spAutoFit/>
          </a:bodyPr>
          <a:lstStyle/>
          <a:p>
            <a:r>
              <a:rPr lang="zh-CN" altLang="en-US" sz="2800" dirty="0"/>
              <a:t>非递归实现的时间复杂度为</a:t>
            </a:r>
            <a:r>
              <a:rPr lang="en-US" altLang="zh-CN" sz="2800" dirty="0"/>
              <a:t>O(n)</a:t>
            </a:r>
            <a:r>
              <a:rPr lang="zh-CN" altLang="en-US" sz="2800" dirty="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363254" y="3173694"/>
            <a:ext cx="4634631" cy="523220"/>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采用非递归（循环）的方法</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73181" y="926925"/>
            <a:ext cx="1980029"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递归算法：</a:t>
            </a:r>
            <a:endParaRPr lang="zh-CN" altLang="en-US"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764584" y="94343"/>
            <a:ext cx="2767104" cy="646331"/>
          </a:xfrm>
          <a:prstGeom prst="rect">
            <a:avLst/>
          </a:prstGeom>
          <a:noFill/>
        </p:spPr>
        <p:txBody>
          <a:bodyPr wrap="none" rtlCol="0">
            <a:spAutoFit/>
          </a:bodyPr>
          <a:lstStyle/>
          <a:p>
            <a:r>
              <a:rPr lang="zh-CN" altLang="en-US" sz="3600" b="1" dirty="0">
                <a:solidFill>
                  <a:srgbClr val="FF0000"/>
                </a:solidFill>
                <a:latin typeface="微软雅黑" panose="020B0503020204020204" pitchFamily="34" charset="-122"/>
                <a:ea typeface="微软雅黑" panose="020B0503020204020204" pitchFamily="34" charset="-122"/>
              </a:rPr>
              <a:t>阶乘问题 </a:t>
            </a:r>
            <a:r>
              <a:rPr lang="en-US" altLang="zh-CN" sz="3600" b="1" dirty="0">
                <a:solidFill>
                  <a:srgbClr val="FF0000"/>
                </a:solidFill>
                <a:latin typeface="微软雅黑" panose="020B0503020204020204" pitchFamily="34" charset="-122"/>
                <a:ea typeface="微软雅黑" panose="020B0503020204020204" pitchFamily="34" charset="-122"/>
              </a:rPr>
              <a:t>n!</a:t>
            </a:r>
            <a:r>
              <a:rPr lang="zh-CN" altLang="en-US" sz="3600" b="1" dirty="0">
                <a:solidFill>
                  <a:srgbClr val="FF0000"/>
                </a:solidFill>
                <a:latin typeface="微软雅黑" panose="020B0503020204020204" pitchFamily="34" charset="-122"/>
                <a:ea typeface="微软雅黑" panose="020B0503020204020204" pitchFamily="34" charset="-122"/>
              </a:rPr>
              <a:t> </a:t>
            </a:r>
            <a:endParaRPr lang="zh-CN" altLang="en-US" sz="3600" b="1"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628368" y="3943693"/>
            <a:ext cx="4515632" cy="2246769"/>
          </a:xfrm>
          <a:prstGeom prst="rect">
            <a:avLst/>
          </a:prstGeom>
          <a:noFill/>
        </p:spPr>
        <p:txBody>
          <a:bodyPr wrap="square">
            <a:spAutoFit/>
          </a:bodyPr>
          <a:lstStyle/>
          <a:p>
            <a:r>
              <a:rPr lang="zh-CN" altLang="en-US" sz="2800" dirty="0">
                <a:latin typeface="微软雅黑" panose="020B0503020204020204" pitchFamily="34" charset="-122"/>
                <a:ea typeface="微软雅黑" panose="020B0503020204020204" pitchFamily="34" charset="-122"/>
              </a:rPr>
              <a:t>或</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result=1;</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for</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int </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=1;i&lt;=n</a:t>
            </a:r>
            <a:r>
              <a:rPr lang="zh-CN" altLang="en-US"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result =result*</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27764" y="3943694"/>
            <a:ext cx="3774928" cy="2246769"/>
          </a:xfrm>
          <a:prstGeom prst="rect">
            <a:avLst/>
          </a:prstGeom>
          <a:noFill/>
        </p:spPr>
        <p:txBody>
          <a:bodyPr wrap="square">
            <a:spAutoFit/>
          </a:bodyPr>
          <a:lstStyle/>
          <a:p>
            <a:r>
              <a:rPr lang="en-US" altLang="zh-CN" sz="2800" dirty="0">
                <a:latin typeface="微软雅黑" panose="020B0503020204020204" pitchFamily="34" charset="-122"/>
                <a:ea typeface="微软雅黑" panose="020B0503020204020204" pitchFamily="34" charset="-122"/>
              </a:rPr>
              <a:t>result=1;</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for(int </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n;i</a:t>
            </a:r>
            <a:r>
              <a:rPr lang="en-US" altLang="zh-CN" sz="2800" dirty="0">
                <a:latin typeface="微软雅黑" panose="020B0503020204020204" pitchFamily="34" charset="-122"/>
                <a:ea typeface="微软雅黑" panose="020B0503020204020204" pitchFamily="34" charset="-122"/>
              </a:rPr>
              <a:t>&gt;0;i--)</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result = result*</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11885" y="843980"/>
            <a:ext cx="4572000" cy="2246769"/>
          </a:xfrm>
          <a:prstGeom prst="rect">
            <a:avLst/>
          </a:prstGeom>
          <a:noFill/>
        </p:spPr>
        <p:txBody>
          <a:bodyPr wrap="square">
            <a:spAutoFit/>
          </a:bodyPr>
          <a:lstStyle/>
          <a:p>
            <a:r>
              <a:rPr lang="en-US" altLang="zh-CN" sz="2800" dirty="0">
                <a:latin typeface="微软雅黑" panose="020B0503020204020204" pitchFamily="34" charset="-122"/>
                <a:ea typeface="微软雅黑" panose="020B0503020204020204" pitchFamily="34" charset="-122"/>
              </a:rPr>
              <a:t>long  Fact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int n</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if(n==0)   return 1;       </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return n*Fact(n-1);</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463195" y="6277303"/>
            <a:ext cx="5889754" cy="523220"/>
          </a:xfrm>
          <a:prstGeom prst="rect">
            <a:avLst/>
          </a:prstGeom>
          <a:noFill/>
        </p:spPr>
        <p:txBody>
          <a:bodyPr wrap="none" rtlCol="0">
            <a:spAutoFit/>
          </a:bodyPr>
          <a:lstStyle/>
          <a:p>
            <a:r>
              <a:rPr lang="zh-CN" altLang="en-US" sz="2800" dirty="0"/>
              <a:t>以上三种实现，时间复杂度皆是</a:t>
            </a:r>
            <a:r>
              <a:rPr lang="en-US" altLang="zh-CN" sz="2800" dirty="0"/>
              <a:t>O(n)</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rPr>
              <a:t>      第三章   限定性线性表</a:t>
            </a:r>
            <a:r>
              <a:rPr lang="en-US" altLang="zh-CN" sz="4000" b="1" dirty="0">
                <a:solidFill>
                  <a:schemeClr val="bg1"/>
                </a:solidFill>
              </a:rPr>
              <a:t>—</a:t>
            </a:r>
            <a:r>
              <a:rPr lang="zh-CN" altLang="en-US" sz="4000" b="1" dirty="0">
                <a:solidFill>
                  <a:schemeClr val="bg1"/>
                </a:solidFill>
              </a:rPr>
              <a:t>栈和队列</a:t>
            </a:r>
            <a:endParaRPr lang="zh-CN" altLang="en-US" sz="4000" b="1" dirty="0">
              <a:solidFill>
                <a:schemeClr val="bg1"/>
              </a:solidFill>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3" name="文本框 2"/>
          <p:cNvSpPr txBox="1"/>
          <p:nvPr/>
        </p:nvSpPr>
        <p:spPr>
          <a:xfrm>
            <a:off x="299625" y="1032681"/>
            <a:ext cx="8355860" cy="148265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限定性： 限制线性表插入和删除等操作的位置（</a:t>
            </a:r>
            <a:r>
              <a:rPr lang="zh-CN" altLang="en-US" sz="3200" dirty="0">
                <a:solidFill>
                  <a:srgbClr val="FF0000"/>
                </a:solidFill>
                <a:latin typeface="微软雅黑" panose="020B0503020204020204" pitchFamily="34" charset="-122"/>
                <a:ea typeface="微软雅黑" panose="020B0503020204020204" pitchFamily="34" charset="-122"/>
              </a:rPr>
              <a:t>只允许在端点位置操作</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10" name="矩形 5"/>
          <p:cNvSpPr/>
          <p:nvPr/>
        </p:nvSpPr>
        <p:spPr>
          <a:xfrm>
            <a:off x="781877" y="2679447"/>
            <a:ext cx="5506188" cy="2753574"/>
          </a:xfrm>
          <a:prstGeom prst="rect">
            <a:avLst/>
          </a:prstGeom>
          <a:noFill/>
          <a:ln w="9525">
            <a:noFill/>
          </a:ln>
        </p:spPr>
        <p:txBody>
          <a:bodyPr wrap="square" anchor="t">
            <a:spAutoFit/>
          </a:bodyPr>
          <a:lstStyle/>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3.1</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 栈</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3.3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875053" cy="255454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latin typeface="微软雅黑" panose="020B0503020204020204" pitchFamily="34" charset="-122"/>
                <a:ea typeface="微软雅黑" panose="020B0503020204020204" pitchFamily="34" charset="-122"/>
              </a:rPr>
              <a:t>.2.1 </a:t>
            </a:r>
            <a:r>
              <a:rPr lang="zh-CN" altLang="en-US" sz="3200" dirty="0">
                <a:latin typeface="微软雅黑" panose="020B0503020204020204" pitchFamily="34" charset="-122"/>
                <a:ea typeface="微软雅黑" panose="020B0503020204020204" pitchFamily="34" charset="-122"/>
              </a:rPr>
              <a:t>队列的定义</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3.2.2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队列的表示和实现</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400685" y="1481896"/>
            <a:ext cx="8218837" cy="3894208"/>
          </a:xfrm>
          <a:prstGeom prst="rect">
            <a:avLst/>
          </a:prstGeom>
          <a:noFill/>
        </p:spPr>
        <p:txBody>
          <a:bodyPr wrap="square" rtlCol="0">
            <a:spAutoFit/>
          </a:bodyPr>
          <a:lstStyle/>
          <a:p>
            <a:pPr>
              <a:lnSpc>
                <a:spcPct val="150000"/>
              </a:lnSpc>
            </a:pPr>
            <a:r>
              <a:rPr lang="zh-CN" altLang="en-US" sz="2800" u="sng" dirty="0">
                <a:solidFill>
                  <a:srgbClr val="FF0000"/>
                </a:solidFill>
                <a:latin typeface="微软雅黑" panose="020B0503020204020204" pitchFamily="34" charset="-122"/>
                <a:ea typeface="微软雅黑" panose="020B0503020204020204" pitchFamily="34" charset="-122"/>
              </a:rPr>
              <a:t>递归：</a:t>
            </a:r>
            <a:r>
              <a:rPr lang="zh-CN" altLang="en-US" sz="2800" dirty="0">
                <a:latin typeface="微软雅黑" panose="020B0503020204020204" pitchFamily="34" charset="-122"/>
                <a:ea typeface="微软雅黑" panose="020B0503020204020204" pitchFamily="34" charset="-122"/>
              </a:rPr>
              <a:t>在定义自身的同时又出现了对自身的调用。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u="sng" dirty="0">
                <a:solidFill>
                  <a:srgbClr val="FF0000"/>
                </a:solidFill>
                <a:latin typeface="微软雅黑" panose="020B0503020204020204" pitchFamily="34" charset="-122"/>
                <a:ea typeface="微软雅黑" panose="020B0503020204020204" pitchFamily="34" charset="-122"/>
              </a:rPr>
              <a:t>直接递归函数：</a:t>
            </a:r>
            <a:r>
              <a:rPr lang="zh-CN" altLang="en-US" sz="2800" dirty="0">
                <a:latin typeface="微软雅黑" panose="020B0503020204020204" pitchFamily="34" charset="-122"/>
                <a:ea typeface="微软雅黑" panose="020B0503020204020204" pitchFamily="34" charset="-122"/>
              </a:rPr>
              <a:t>如果一个函数在其定义体内直接调用自己，则称直接递归函数。</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u="sng" dirty="0">
                <a:solidFill>
                  <a:srgbClr val="FF0000"/>
                </a:solidFill>
                <a:latin typeface="微软雅黑" panose="020B0503020204020204" pitchFamily="34" charset="-122"/>
                <a:ea typeface="微软雅黑" panose="020B0503020204020204" pitchFamily="34" charset="-122"/>
              </a:rPr>
              <a:t>间接递归函数：</a:t>
            </a:r>
            <a:r>
              <a:rPr lang="zh-CN" altLang="en-US" sz="2800" dirty="0">
                <a:latin typeface="微软雅黑" panose="020B0503020204020204" pitchFamily="34" charset="-122"/>
                <a:ea typeface="微软雅黑" panose="020B0503020204020204" pitchFamily="34" charset="-122"/>
              </a:rPr>
              <a:t>如果一个函数经过一系列的中间调用语句，通过其它函数间接调用自己，则称间接递归函数，</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pic>
        <p:nvPicPr>
          <p:cNvPr id="1026" name="Picture 2" descr="2021年12月25日，西安，西北工业大学长安校区，师生雪中进行核酸检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255" y="843344"/>
            <a:ext cx="7095490" cy="471577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69950" y="5672582"/>
            <a:ext cx="7741920" cy="369332"/>
          </a:xfrm>
          <a:prstGeom prst="rect">
            <a:avLst/>
          </a:prstGeom>
          <a:noFill/>
        </p:spPr>
        <p:txBody>
          <a:bodyPr wrap="square">
            <a:spAutoFit/>
          </a:bodyPr>
          <a:lstStyle/>
          <a:p>
            <a:r>
              <a:rPr lang="en-US" altLang="zh-CN" b="0" i="0" dirty="0">
                <a:effectLst/>
                <a:latin typeface="PingFang SC"/>
              </a:rPr>
              <a:t>2021</a:t>
            </a:r>
            <a:r>
              <a:rPr lang="zh-CN" altLang="en-US" b="0" i="0" dirty="0">
                <a:effectLst/>
                <a:latin typeface="PingFang SC"/>
              </a:rPr>
              <a:t>年</a:t>
            </a:r>
            <a:r>
              <a:rPr lang="en-US" altLang="zh-CN" b="0" i="0" dirty="0">
                <a:effectLst/>
                <a:latin typeface="PingFang SC"/>
              </a:rPr>
              <a:t>12</a:t>
            </a:r>
            <a:r>
              <a:rPr lang="zh-CN" altLang="en-US" b="0" i="0" dirty="0">
                <a:effectLst/>
                <a:latin typeface="PingFang SC"/>
              </a:rPr>
              <a:t>月</a:t>
            </a:r>
            <a:r>
              <a:rPr lang="en-US" altLang="zh-CN" b="0" i="0" dirty="0">
                <a:effectLst/>
                <a:latin typeface="PingFang SC"/>
              </a:rPr>
              <a:t>25</a:t>
            </a:r>
            <a:r>
              <a:rPr lang="zh-CN" altLang="en-US" b="0" i="0" dirty="0">
                <a:effectLst/>
                <a:latin typeface="PingFang SC"/>
              </a:rPr>
              <a:t>日，西安，西北工业大学长安校区，师生雪中进行核酸检测</a:t>
            </a:r>
            <a:endParaRPr lang="zh-CN" altLang="en-US"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pic>
        <p:nvPicPr>
          <p:cNvPr id="2" name="WeChat_2023032723241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31497" y="872966"/>
            <a:ext cx="2620328" cy="4650400"/>
          </a:xfrm>
          <a:prstGeom prst="rect">
            <a:avLst/>
          </a:prstGeom>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7465" y="872966"/>
            <a:ext cx="5027604" cy="498719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647479" y="5892581"/>
            <a:ext cx="4175721" cy="646331"/>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贴纸“霍去病”意味着“嚯，祛病！”</a:t>
            </a:r>
            <a:r>
              <a:rPr lang="zh-CN" altLang="en-US" dirty="0">
                <a:solidFill>
                  <a:srgbClr val="000000"/>
                </a:solidFill>
                <a:latin typeface="微软雅黑" panose="020B0503020204020204" pitchFamily="34" charset="-122"/>
                <a:ea typeface="微软雅黑" panose="020B0503020204020204" pitchFamily="34" charset="-122"/>
              </a:rPr>
              <a:t>秦岭四宝 （</a:t>
            </a:r>
            <a:r>
              <a:rPr lang="zh-CN" altLang="en-US" b="0" i="0" dirty="0">
                <a:solidFill>
                  <a:srgbClr val="000000"/>
                </a:solidFill>
                <a:effectLst/>
                <a:latin typeface="微软雅黑" panose="020B0503020204020204" pitchFamily="34" charset="-122"/>
                <a:ea typeface="微软雅黑" panose="020B0503020204020204" pitchFamily="34" charset="-122"/>
              </a:rPr>
              <a:t>清零四宝）</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3.2.1 </a:t>
            </a:r>
            <a:r>
              <a:rPr lang="zh-CN" altLang="en-US" sz="3200" dirty="0">
                <a:solidFill>
                  <a:schemeClr val="bg1"/>
                </a:solidFill>
              </a:rPr>
              <a:t>队列的定义</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graphicFrame>
        <p:nvGraphicFramePr>
          <p:cNvPr id="7" name="表格 2"/>
          <p:cNvGraphicFramePr>
            <a:graphicFrameLocks noGrp="1"/>
          </p:cNvGraphicFramePr>
          <p:nvPr/>
        </p:nvGraphicFramePr>
        <p:xfrm>
          <a:off x="2391345" y="4763956"/>
          <a:ext cx="5883978" cy="646332"/>
        </p:xfrm>
        <a:graphic>
          <a:graphicData uri="http://schemas.openxmlformats.org/drawingml/2006/table">
            <a:tbl>
              <a:tblPr firstRow="1" bandRow="1">
                <a:tableStyleId>{5940675A-B579-460E-94D1-54222C63F5DA}</a:tableStyleId>
              </a:tblPr>
              <a:tblGrid>
                <a:gridCol w="980663"/>
                <a:gridCol w="980663"/>
                <a:gridCol w="980663"/>
                <a:gridCol w="980663"/>
                <a:gridCol w="980663"/>
                <a:gridCol w="980663"/>
              </a:tblGrid>
              <a:tr h="646332">
                <a:tc>
                  <a:txBody>
                    <a:bodyPr/>
                    <a:lstStyle/>
                    <a:p>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文本框 7"/>
          <p:cNvSpPr txBox="1"/>
          <p:nvPr/>
        </p:nvSpPr>
        <p:spPr>
          <a:xfrm>
            <a:off x="800100" y="4763957"/>
            <a:ext cx="1107996" cy="646331"/>
          </a:xfrm>
          <a:prstGeom prst="rect">
            <a:avLst/>
          </a:prstGeom>
          <a:noFill/>
        </p:spPr>
        <p:txBody>
          <a:bodyPr wrap="none" rtlCol="0">
            <a:spAutoFit/>
          </a:bodyPr>
          <a:lstStyle/>
          <a:p>
            <a:r>
              <a:rPr lang="zh-CN" altLang="en-US" sz="3600" dirty="0"/>
              <a:t>队列</a:t>
            </a:r>
            <a:endParaRPr lang="zh-CN" altLang="en-US" sz="3600" dirty="0"/>
          </a:p>
        </p:txBody>
      </p:sp>
      <p:sp>
        <p:nvSpPr>
          <p:cNvPr id="10" name="文本框 9"/>
          <p:cNvSpPr txBox="1"/>
          <p:nvPr/>
        </p:nvSpPr>
        <p:spPr>
          <a:xfrm>
            <a:off x="3317796" y="2310520"/>
            <a:ext cx="646331" cy="646331"/>
          </a:xfrm>
          <a:prstGeom prst="rect">
            <a:avLst/>
          </a:prstGeom>
          <a:noFill/>
        </p:spPr>
        <p:txBody>
          <a:bodyPr wrap="none" rtlCol="0">
            <a:spAutoFit/>
          </a:bodyPr>
          <a:lstStyle/>
          <a:p>
            <a:r>
              <a:rPr lang="zh-CN" altLang="en-US" sz="3600" dirty="0"/>
              <a:t>栈</a:t>
            </a:r>
            <a:endParaRPr lang="zh-CN" altLang="en-US" sz="3600" dirty="0"/>
          </a:p>
        </p:txBody>
      </p:sp>
      <p:graphicFrame>
        <p:nvGraphicFramePr>
          <p:cNvPr id="11" name="表格 6"/>
          <p:cNvGraphicFramePr>
            <a:graphicFrameLocks noGrp="1"/>
          </p:cNvGraphicFramePr>
          <p:nvPr/>
        </p:nvGraphicFramePr>
        <p:xfrm>
          <a:off x="4431634" y="1430810"/>
          <a:ext cx="962660" cy="2572175"/>
        </p:xfrm>
        <a:graphic>
          <a:graphicData uri="http://schemas.openxmlformats.org/drawingml/2006/table">
            <a:tbl>
              <a:tblPr firstRow="1" bandRow="1">
                <a:tableStyleId>{5940675A-B579-460E-94D1-54222C63F5DA}</a:tableStyleId>
              </a:tblPr>
              <a:tblGrid>
                <a:gridCol w="962660"/>
              </a:tblGrid>
              <a:tr h="514435">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14435">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514435">
                <a:tc>
                  <a:txBody>
                    <a:bodyPr/>
                    <a:lstStyle/>
                    <a:p>
                      <a:endParaRPr lang="zh-CN" altLang="en-US" dirty="0"/>
                    </a:p>
                  </a:txBody>
                  <a:tcPr/>
                </a:tc>
              </a:tr>
              <a:tr h="514435">
                <a:tc>
                  <a:txBody>
                    <a:bodyPr/>
                    <a:lstStyle/>
                    <a:p>
                      <a:endParaRPr lang="zh-CN" altLang="en-US" dirty="0"/>
                    </a:p>
                  </a:txBody>
                  <a:tcPr/>
                </a:tc>
              </a:tr>
              <a:tr h="514435">
                <a:tc>
                  <a:txBody>
                    <a:bodyPr/>
                    <a:lstStyle/>
                    <a:p>
                      <a:endParaRPr lang="zh-CN" altLang="en-US" dirty="0"/>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3.2.1 </a:t>
            </a:r>
            <a:r>
              <a:rPr lang="zh-CN" altLang="en-US" sz="3200" dirty="0">
                <a:solidFill>
                  <a:schemeClr val="bg1"/>
                </a:solidFill>
              </a:rPr>
              <a:t>队列的定义</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 name="文本框 9"/>
          <p:cNvSpPr txBox="1"/>
          <p:nvPr/>
        </p:nvSpPr>
        <p:spPr>
          <a:xfrm>
            <a:off x="467104" y="1068332"/>
            <a:ext cx="8209791" cy="4524315"/>
          </a:xfrm>
          <a:prstGeom prst="rect">
            <a:avLst/>
          </a:prstGeom>
          <a:noFill/>
        </p:spPr>
        <p:txBody>
          <a:bodyPr wrap="square" rtlCol="0">
            <a:spAutoFit/>
          </a:bodyPr>
          <a:lstStyle/>
          <a:p>
            <a:r>
              <a:rPr lang="zh-CN" altLang="en-US" sz="3600" dirty="0"/>
              <a:t>队列（</a:t>
            </a:r>
            <a:r>
              <a:rPr lang="en-US" altLang="zh-CN" sz="3600" dirty="0"/>
              <a:t>Queue</a:t>
            </a:r>
            <a:r>
              <a:rPr lang="zh-CN" altLang="en-US" sz="3600" dirty="0"/>
              <a:t>）是只允许在表的一端插入元素，而在另一端删除元素的一种限定性的线性表。</a:t>
            </a:r>
            <a:endParaRPr lang="en-US" altLang="zh-CN" sz="3600" dirty="0"/>
          </a:p>
          <a:p>
            <a:r>
              <a:rPr lang="zh-CN" altLang="en-US" sz="3600" dirty="0"/>
              <a:t>允许删除的一端称为 </a:t>
            </a:r>
            <a:r>
              <a:rPr lang="zh-CN" altLang="en-US" sz="3600" b="1" dirty="0">
                <a:solidFill>
                  <a:srgbClr val="FF0000"/>
                </a:solidFill>
              </a:rPr>
              <a:t>队头</a:t>
            </a:r>
            <a:r>
              <a:rPr lang="zh-CN" altLang="en-US" sz="3600" dirty="0"/>
              <a:t>，允许插入的一端称为 </a:t>
            </a:r>
            <a:r>
              <a:rPr lang="zh-CN" altLang="en-US" sz="3600" b="1" dirty="0">
                <a:solidFill>
                  <a:srgbClr val="FF0000"/>
                </a:solidFill>
              </a:rPr>
              <a:t>队尾。</a:t>
            </a:r>
            <a:endParaRPr lang="en-US" altLang="zh-CN" sz="3600" b="1" dirty="0">
              <a:solidFill>
                <a:srgbClr val="FF0000"/>
              </a:solidFill>
            </a:endParaRPr>
          </a:p>
          <a:p>
            <a:endParaRPr lang="en-US" altLang="zh-CN" sz="3600" b="1" dirty="0">
              <a:solidFill>
                <a:srgbClr val="FF0000"/>
              </a:solidFill>
            </a:endParaRPr>
          </a:p>
          <a:p>
            <a:r>
              <a:rPr lang="zh-CN" altLang="en-US" sz="3600" b="1" dirty="0">
                <a:solidFill>
                  <a:srgbClr val="FF0000"/>
                </a:solidFill>
              </a:rPr>
              <a:t>特性：</a:t>
            </a:r>
            <a:endParaRPr lang="en-US" altLang="zh-CN" sz="3600" b="1" dirty="0">
              <a:solidFill>
                <a:srgbClr val="FF0000"/>
              </a:solidFill>
            </a:endParaRPr>
          </a:p>
          <a:p>
            <a:r>
              <a:rPr lang="zh-CN" altLang="en-US" sz="3600" b="1" dirty="0"/>
              <a:t>先进先出（</a:t>
            </a:r>
            <a:r>
              <a:rPr lang="en-US" altLang="zh-CN" sz="3600" b="1" dirty="0"/>
              <a:t>First In First Out</a:t>
            </a:r>
            <a:r>
              <a:rPr lang="zh-CN" altLang="en-US" sz="3600" b="1" dirty="0"/>
              <a:t>，缩写</a:t>
            </a:r>
            <a:r>
              <a:rPr lang="en-US" altLang="zh-CN" sz="3600" b="1" dirty="0"/>
              <a:t>FIFO</a:t>
            </a:r>
            <a:r>
              <a:rPr lang="zh-CN" altLang="en-US" sz="3600" b="1" dirty="0"/>
              <a:t>）</a:t>
            </a:r>
            <a:endParaRPr lang="zh-CN" altLang="en-US" sz="36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3.2.1 </a:t>
            </a:r>
            <a:r>
              <a:rPr lang="zh-CN" altLang="en-US" sz="3200" dirty="0">
                <a:solidFill>
                  <a:schemeClr val="bg1"/>
                </a:solidFill>
              </a:rPr>
              <a:t>队列的定义</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 name="文本框 9"/>
          <p:cNvSpPr txBox="1"/>
          <p:nvPr/>
        </p:nvSpPr>
        <p:spPr>
          <a:xfrm>
            <a:off x="191259" y="954768"/>
            <a:ext cx="8998461" cy="5474319"/>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队列的抽象数据类型定义（</a:t>
            </a:r>
            <a:r>
              <a:rPr lang="en-US" altLang="zh-CN" sz="3200" dirty="0">
                <a:latin typeface="微软雅黑" panose="020B0503020204020204" pitchFamily="34" charset="-122"/>
                <a:ea typeface="微软雅黑" panose="020B0503020204020204" pitchFamily="34" charset="-122"/>
              </a:rPr>
              <a:t>ADT Queue</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b="1" dirty="0"/>
              <a:t>数据元素：属于同一个数据对象的任意类型数据</a:t>
            </a:r>
            <a:endParaRPr lang="en-US" altLang="zh-CN" sz="3200" b="1" dirty="0"/>
          </a:p>
          <a:p>
            <a:pPr>
              <a:lnSpc>
                <a:spcPct val="150000"/>
              </a:lnSpc>
            </a:pPr>
            <a:r>
              <a:rPr lang="zh-CN" altLang="en-US" sz="3200" b="1" dirty="0"/>
              <a:t>关系：队列中的数据元素之间是线性关系。</a:t>
            </a:r>
            <a:endParaRPr lang="en-US" altLang="zh-CN" sz="3200" b="1" dirty="0"/>
          </a:p>
          <a:p>
            <a:pPr>
              <a:lnSpc>
                <a:spcPct val="150000"/>
              </a:lnSpc>
            </a:pPr>
            <a:r>
              <a:rPr lang="zh-CN" altLang="en-US" sz="2800" b="1" dirty="0"/>
              <a:t>基本操作</a:t>
            </a:r>
            <a:r>
              <a:rPr lang="en-US" altLang="zh-CN" sz="2800" b="1" dirty="0">
                <a:sym typeface="Wingdings" panose="05000000000000000000" pitchFamily="2" charset="2"/>
              </a:rPr>
              <a:t>: </a:t>
            </a:r>
            <a:r>
              <a:rPr lang="zh-CN" altLang="en-US" sz="2800" b="1" dirty="0">
                <a:sym typeface="Wingdings" panose="05000000000000000000" pitchFamily="2" charset="2"/>
              </a:rPr>
              <a:t>（</a:t>
            </a:r>
            <a:r>
              <a:rPr lang="en-US" altLang="zh-CN" sz="2800" b="1" dirty="0">
                <a:sym typeface="Wingdings" panose="05000000000000000000" pitchFamily="2" charset="2"/>
              </a:rPr>
              <a:t>1</a:t>
            </a:r>
            <a:r>
              <a:rPr lang="zh-CN" altLang="en-US" sz="2800" b="1" dirty="0">
                <a:sym typeface="Wingdings" panose="05000000000000000000" pitchFamily="2" charset="2"/>
              </a:rPr>
              <a:t>）</a:t>
            </a:r>
            <a:r>
              <a:rPr lang="en-US" altLang="zh-CN" sz="2800" b="1" dirty="0" err="1">
                <a:sym typeface="Wingdings" panose="05000000000000000000" pitchFamily="2" charset="2"/>
              </a:rPr>
              <a:t>InitQueue</a:t>
            </a:r>
            <a:r>
              <a:rPr lang="zh-CN" altLang="en-US" sz="2800" b="1" dirty="0">
                <a:sym typeface="Wingdings" panose="05000000000000000000" pitchFamily="2" charset="2"/>
              </a:rPr>
              <a:t>（</a:t>
            </a:r>
            <a:r>
              <a:rPr lang="en-US" altLang="zh-CN" sz="2800" b="1" dirty="0">
                <a:sym typeface="Wingdings" panose="05000000000000000000" pitchFamily="2" charset="2"/>
              </a:rPr>
              <a:t>&amp;Q</a:t>
            </a:r>
            <a:r>
              <a:rPr lang="zh-CN" altLang="en-US" sz="2800" b="1" dirty="0">
                <a:sym typeface="Wingdings" panose="05000000000000000000" pitchFamily="2" charset="2"/>
              </a:rPr>
              <a:t>）</a:t>
            </a:r>
            <a:endParaRPr lang="en-US" altLang="zh-CN" sz="2800" b="1" dirty="0">
              <a:sym typeface="Wingdings" panose="05000000000000000000" pitchFamily="2" charset="2"/>
            </a:endParaRPr>
          </a:p>
          <a:p>
            <a:pPr>
              <a:lnSpc>
                <a:spcPct val="150000"/>
              </a:lnSpc>
            </a:pPr>
            <a:r>
              <a:rPr lang="zh-CN" altLang="en-US" sz="2800" b="1" dirty="0">
                <a:sym typeface="Wingdings" panose="05000000000000000000" pitchFamily="2" charset="2"/>
              </a:rPr>
              <a:t>（</a:t>
            </a:r>
            <a:r>
              <a:rPr lang="en-US" altLang="zh-CN" sz="2800" b="1" dirty="0">
                <a:sym typeface="Wingdings" panose="05000000000000000000" pitchFamily="2" charset="2"/>
              </a:rPr>
              <a:t>2</a:t>
            </a:r>
            <a:r>
              <a:rPr lang="zh-CN" altLang="en-US" sz="2800" b="1" dirty="0">
                <a:sym typeface="Wingdings" panose="05000000000000000000" pitchFamily="2" charset="2"/>
              </a:rPr>
              <a:t>）</a:t>
            </a:r>
            <a:r>
              <a:rPr lang="en-US" altLang="zh-CN" sz="2800" b="1" dirty="0" err="1">
                <a:sym typeface="Wingdings" panose="05000000000000000000" pitchFamily="2" charset="2"/>
              </a:rPr>
              <a:t>IsEmpty</a:t>
            </a:r>
            <a:r>
              <a:rPr lang="en-US" altLang="zh-CN" sz="2800" b="1" dirty="0">
                <a:sym typeface="Wingdings" panose="05000000000000000000" pitchFamily="2" charset="2"/>
              </a:rPr>
              <a:t>(Q)</a:t>
            </a:r>
            <a:r>
              <a:rPr lang="zh-CN" altLang="en-US" sz="2800" b="1" dirty="0">
                <a:sym typeface="Wingdings" panose="05000000000000000000" pitchFamily="2" charset="2"/>
              </a:rPr>
              <a:t>             （</a:t>
            </a:r>
            <a:r>
              <a:rPr lang="en-US" altLang="zh-CN" sz="2800" b="1" dirty="0">
                <a:sym typeface="Wingdings" panose="05000000000000000000" pitchFamily="2" charset="2"/>
              </a:rPr>
              <a:t>3</a:t>
            </a:r>
            <a:r>
              <a:rPr lang="zh-CN" altLang="en-US" sz="2800" b="1" dirty="0">
                <a:sym typeface="Wingdings" panose="05000000000000000000" pitchFamily="2" charset="2"/>
              </a:rPr>
              <a:t>）</a:t>
            </a:r>
            <a:r>
              <a:rPr lang="en-US" altLang="zh-CN" sz="2800" b="1" dirty="0" err="1">
                <a:sym typeface="Wingdings" panose="05000000000000000000" pitchFamily="2" charset="2"/>
              </a:rPr>
              <a:t>IsFull</a:t>
            </a:r>
            <a:r>
              <a:rPr lang="en-US" altLang="zh-CN" sz="2800" b="1" dirty="0">
                <a:sym typeface="Wingdings" panose="05000000000000000000" pitchFamily="2" charset="2"/>
              </a:rPr>
              <a:t>(Q)</a:t>
            </a:r>
            <a:endParaRPr lang="en-US" altLang="zh-CN" sz="2800" b="1" dirty="0">
              <a:sym typeface="Wingdings" panose="05000000000000000000" pitchFamily="2" charset="2"/>
            </a:endParaRPr>
          </a:p>
          <a:p>
            <a:pPr>
              <a:lnSpc>
                <a:spcPct val="150000"/>
              </a:lnSpc>
            </a:pPr>
            <a:r>
              <a:rPr lang="zh-CN" altLang="en-US" sz="2800" b="1" dirty="0">
                <a:sym typeface="Wingdings" panose="05000000000000000000" pitchFamily="2" charset="2"/>
              </a:rPr>
              <a:t>（</a:t>
            </a:r>
            <a:r>
              <a:rPr lang="en-US" altLang="zh-CN" sz="2800" b="1" dirty="0">
                <a:sym typeface="Wingdings" panose="05000000000000000000" pitchFamily="2" charset="2"/>
              </a:rPr>
              <a:t>4</a:t>
            </a:r>
            <a:r>
              <a:rPr lang="zh-CN" altLang="en-US" sz="2800" b="1" dirty="0">
                <a:sym typeface="Wingdings" panose="05000000000000000000" pitchFamily="2" charset="2"/>
              </a:rPr>
              <a:t>）</a:t>
            </a:r>
            <a:r>
              <a:rPr lang="en-US" altLang="zh-CN" sz="2800" b="1" dirty="0" err="1">
                <a:sym typeface="Wingdings" panose="05000000000000000000" pitchFamily="2" charset="2"/>
              </a:rPr>
              <a:t>EnterQueue</a:t>
            </a:r>
            <a:r>
              <a:rPr lang="en-US" altLang="zh-CN" sz="2800" b="1" dirty="0">
                <a:sym typeface="Wingdings" panose="05000000000000000000" pitchFamily="2" charset="2"/>
              </a:rPr>
              <a:t>(&amp;</a:t>
            </a:r>
            <a:r>
              <a:rPr lang="en-US" altLang="zh-CN" sz="2800" b="1" dirty="0" err="1">
                <a:sym typeface="Wingdings" panose="05000000000000000000" pitchFamily="2" charset="2"/>
              </a:rPr>
              <a:t>Q,x</a:t>
            </a:r>
            <a:r>
              <a:rPr lang="en-US" altLang="zh-CN" sz="2800" b="1" dirty="0">
                <a:sym typeface="Wingdings" panose="05000000000000000000" pitchFamily="2" charset="2"/>
              </a:rPr>
              <a:t>) </a:t>
            </a:r>
            <a:r>
              <a:rPr lang="zh-CN" altLang="en-US" sz="2800" b="1" dirty="0">
                <a:sym typeface="Wingdings" panose="05000000000000000000" pitchFamily="2" charset="2"/>
              </a:rPr>
              <a:t>（</a:t>
            </a:r>
            <a:r>
              <a:rPr lang="en-US" altLang="zh-CN" sz="2800" b="1" dirty="0">
                <a:sym typeface="Wingdings" panose="05000000000000000000" pitchFamily="2" charset="2"/>
              </a:rPr>
              <a:t>5</a:t>
            </a:r>
            <a:r>
              <a:rPr lang="zh-CN" altLang="en-US" sz="2800" b="1" dirty="0">
                <a:sym typeface="Wingdings" panose="05000000000000000000" pitchFamily="2" charset="2"/>
              </a:rPr>
              <a:t>）</a:t>
            </a:r>
            <a:r>
              <a:rPr lang="en-US" altLang="zh-CN" sz="2800" b="1" dirty="0" err="1">
                <a:sym typeface="Wingdings" panose="05000000000000000000" pitchFamily="2" charset="2"/>
              </a:rPr>
              <a:t>DeleteQueue</a:t>
            </a:r>
            <a:r>
              <a:rPr lang="en-US" altLang="zh-CN" sz="2800" b="1" dirty="0">
                <a:sym typeface="Wingdings" panose="05000000000000000000" pitchFamily="2" charset="2"/>
              </a:rPr>
              <a:t>(&amp;</a:t>
            </a:r>
            <a:r>
              <a:rPr lang="en-US" altLang="zh-CN" sz="2800" b="1" dirty="0" err="1">
                <a:sym typeface="Wingdings" panose="05000000000000000000" pitchFamily="2" charset="2"/>
              </a:rPr>
              <a:t>Q,&amp;x</a:t>
            </a:r>
            <a:r>
              <a:rPr lang="en-US" altLang="zh-CN" sz="2800" b="1" dirty="0">
                <a:sym typeface="Wingdings" panose="05000000000000000000" pitchFamily="2" charset="2"/>
              </a:rPr>
              <a:t>)</a:t>
            </a:r>
            <a:endParaRPr lang="en-US" altLang="zh-CN" sz="2800" b="1" dirty="0">
              <a:sym typeface="Wingdings" panose="05000000000000000000" pitchFamily="2" charset="2"/>
            </a:endParaRPr>
          </a:p>
          <a:p>
            <a:pPr>
              <a:lnSpc>
                <a:spcPct val="150000"/>
              </a:lnSpc>
            </a:pPr>
            <a:r>
              <a:rPr lang="zh-CN" altLang="en-US" sz="2800" b="1" dirty="0">
                <a:sym typeface="Wingdings" panose="05000000000000000000" pitchFamily="2" charset="2"/>
              </a:rPr>
              <a:t>（</a:t>
            </a:r>
            <a:r>
              <a:rPr lang="en-US" altLang="zh-CN" sz="2800" b="1" dirty="0">
                <a:sym typeface="Wingdings" panose="05000000000000000000" pitchFamily="2" charset="2"/>
              </a:rPr>
              <a:t>6</a:t>
            </a:r>
            <a:r>
              <a:rPr lang="zh-CN" altLang="en-US" sz="2800" b="1" dirty="0">
                <a:sym typeface="Wingdings" panose="05000000000000000000" pitchFamily="2" charset="2"/>
              </a:rPr>
              <a:t>）</a:t>
            </a:r>
            <a:r>
              <a:rPr lang="en-US" altLang="zh-CN" sz="2800" b="1" dirty="0" err="1">
                <a:sym typeface="Wingdings" panose="05000000000000000000" pitchFamily="2" charset="2"/>
              </a:rPr>
              <a:t>GetHead</a:t>
            </a:r>
            <a:r>
              <a:rPr lang="en-US" altLang="zh-CN" sz="2800" b="1" dirty="0">
                <a:sym typeface="Wingdings" panose="05000000000000000000" pitchFamily="2" charset="2"/>
              </a:rPr>
              <a:t>(</a:t>
            </a:r>
            <a:r>
              <a:rPr lang="en-US" altLang="zh-CN" sz="2800" b="1" dirty="0" err="1">
                <a:sym typeface="Wingdings" panose="05000000000000000000" pitchFamily="2" charset="2"/>
              </a:rPr>
              <a:t>Q,&amp;x</a:t>
            </a:r>
            <a:r>
              <a:rPr lang="en-US" altLang="zh-CN" sz="2800" b="1" dirty="0">
                <a:sym typeface="Wingdings" panose="05000000000000000000" pitchFamily="2" charset="2"/>
              </a:rPr>
              <a:t>)      </a:t>
            </a:r>
            <a:r>
              <a:rPr lang="zh-CN" altLang="en-US" sz="2800" b="1" dirty="0">
                <a:sym typeface="Wingdings" panose="05000000000000000000" pitchFamily="2" charset="2"/>
              </a:rPr>
              <a:t>（</a:t>
            </a:r>
            <a:r>
              <a:rPr lang="en-US" altLang="zh-CN" sz="2800" b="1" dirty="0">
                <a:sym typeface="Wingdings" panose="05000000000000000000" pitchFamily="2" charset="2"/>
              </a:rPr>
              <a:t>7</a:t>
            </a:r>
            <a:r>
              <a:rPr lang="zh-CN" altLang="en-US" sz="2800" b="1" dirty="0">
                <a:sym typeface="Wingdings" panose="05000000000000000000" pitchFamily="2" charset="2"/>
              </a:rPr>
              <a:t>）</a:t>
            </a:r>
            <a:r>
              <a:rPr lang="en-US" altLang="zh-CN" sz="2800" b="1" dirty="0" err="1">
                <a:sym typeface="Wingdings" panose="05000000000000000000" pitchFamily="2" charset="2"/>
              </a:rPr>
              <a:t>ClearQueue</a:t>
            </a:r>
            <a:r>
              <a:rPr lang="en-US" altLang="zh-CN" sz="2800" b="1" dirty="0">
                <a:sym typeface="Wingdings" panose="05000000000000000000" pitchFamily="2" charset="2"/>
              </a:rPr>
              <a:t>(&amp;Q)</a:t>
            </a:r>
            <a:endParaRPr lang="en-US" altLang="zh-CN" sz="2800" b="1" dirty="0">
              <a:sym typeface="Wingdings" panose="05000000000000000000" pitchFamily="2" charset="2"/>
            </a:endParaRPr>
          </a:p>
          <a:p>
            <a:pPr>
              <a:lnSpc>
                <a:spcPct val="150000"/>
              </a:lnSpc>
            </a:pPr>
            <a:r>
              <a:rPr lang="zh-CN" altLang="en-US" sz="2800" b="1" dirty="0">
                <a:sym typeface="Wingdings" panose="05000000000000000000" pitchFamily="2" charset="2"/>
              </a:rPr>
              <a:t>（</a:t>
            </a:r>
            <a:r>
              <a:rPr lang="en-US" altLang="zh-CN" sz="2800" b="1" dirty="0">
                <a:sym typeface="Wingdings" panose="05000000000000000000" pitchFamily="2" charset="2"/>
              </a:rPr>
              <a:t>8</a:t>
            </a:r>
            <a:r>
              <a:rPr lang="zh-CN" altLang="en-US" sz="2800" b="1" dirty="0">
                <a:sym typeface="Wingdings" panose="05000000000000000000" pitchFamily="2" charset="2"/>
              </a:rPr>
              <a:t>）</a:t>
            </a:r>
            <a:r>
              <a:rPr lang="en-US" altLang="zh-CN" sz="2800" b="1" dirty="0" err="1">
                <a:sym typeface="Wingdings" panose="05000000000000000000" pitchFamily="2" charset="2"/>
              </a:rPr>
              <a:t>DestroyQueue</a:t>
            </a:r>
            <a:r>
              <a:rPr lang="en-US" altLang="zh-CN" sz="2800" b="1" dirty="0">
                <a:sym typeface="Wingdings" panose="05000000000000000000" pitchFamily="2" charset="2"/>
              </a:rPr>
              <a:t>(&amp;Q)</a:t>
            </a:r>
            <a:endParaRPr lang="zh-CN" altLang="en-US" sz="28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875053" cy="255454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latin typeface="微软雅黑" panose="020B0503020204020204" pitchFamily="34" charset="-122"/>
                <a:ea typeface="微软雅黑" panose="020B0503020204020204" pitchFamily="34" charset="-122"/>
              </a:rPr>
              <a:t>.2.1 </a:t>
            </a:r>
            <a:r>
              <a:rPr lang="zh-CN" altLang="en-US" sz="3200" dirty="0">
                <a:latin typeface="微软雅黑" panose="020B0503020204020204" pitchFamily="34" charset="-122"/>
                <a:ea typeface="微软雅黑" panose="020B0503020204020204" pitchFamily="34" charset="-122"/>
              </a:rPr>
              <a:t>队列的定义</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3.2.2 </a:t>
            </a:r>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队列的表示和实现</a:t>
            </a:r>
            <a:endParaRPr lang="en-US" altLang="zh-CN" sz="3200" dirty="0">
              <a:solidFill>
                <a:srgbClr val="FF0000"/>
              </a:solidFill>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en-US" altLang="zh-CN" sz="32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3.2.2 </a:t>
            </a:r>
            <a:r>
              <a:rPr lang="zh-CN" altLang="en-US" sz="3200" dirty="0">
                <a:solidFill>
                  <a:schemeClr val="bg1"/>
                </a:solidFill>
              </a:rPr>
              <a:t>队列的表示和实现</a:t>
            </a:r>
            <a:endParaRPr lang="zh-CN" altLang="en-US" sz="3200" dirty="0">
              <a:solidFill>
                <a:schemeClr val="bg1"/>
              </a:solidFill>
            </a:endParaRPr>
          </a:p>
        </p:txBody>
      </p:sp>
      <p:sp>
        <p:nvSpPr>
          <p:cNvPr id="5" name="文本框 4"/>
          <p:cNvSpPr txBox="1"/>
          <p:nvPr/>
        </p:nvSpPr>
        <p:spPr>
          <a:xfrm>
            <a:off x="2381132" y="2343755"/>
            <a:ext cx="4206907" cy="2004010"/>
          </a:xfrm>
          <a:prstGeom prst="rect">
            <a:avLst/>
          </a:prstGeom>
          <a:noFill/>
        </p:spPr>
        <p:txBody>
          <a:bodyPr wrap="square" rtlCol="0">
            <a:spAutoFit/>
          </a:bodyPr>
          <a:lstStyle/>
          <a:p>
            <a:pPr>
              <a:lnSpc>
                <a:spcPct val="150000"/>
              </a:lnSpc>
            </a:pPr>
            <a:r>
              <a:rPr lang="en-US" altLang="zh-CN" sz="4400" dirty="0">
                <a:latin typeface="微软雅黑" panose="020B0503020204020204" pitchFamily="34" charset="-122"/>
                <a:ea typeface="微软雅黑" panose="020B0503020204020204" pitchFamily="34" charset="-122"/>
              </a:rPr>
              <a:t>1</a:t>
            </a:r>
            <a:r>
              <a:rPr lang="zh-CN" altLang="en-US" sz="4400" dirty="0">
                <a:latin typeface="微软雅黑" panose="020B0503020204020204" pitchFamily="34" charset="-122"/>
                <a:ea typeface="微软雅黑" panose="020B0503020204020204" pitchFamily="34" charset="-122"/>
              </a:rPr>
              <a:t>、链队列</a:t>
            </a:r>
            <a:endParaRPr lang="en-US" altLang="zh-CN" sz="4400" dirty="0">
              <a:latin typeface="微软雅黑" panose="020B0503020204020204" pitchFamily="34" charset="-122"/>
              <a:ea typeface="微软雅黑" panose="020B0503020204020204" pitchFamily="34" charset="-122"/>
            </a:endParaRPr>
          </a:p>
          <a:p>
            <a:pPr>
              <a:lnSpc>
                <a:spcPct val="150000"/>
              </a:lnSpc>
            </a:pPr>
            <a:r>
              <a:rPr lang="en-US" altLang="zh-CN" sz="4400" dirty="0">
                <a:latin typeface="微软雅黑" panose="020B0503020204020204" pitchFamily="34" charset="-122"/>
                <a:ea typeface="微软雅黑" panose="020B0503020204020204" pitchFamily="34" charset="-122"/>
              </a:rPr>
              <a:t>2</a:t>
            </a:r>
            <a:r>
              <a:rPr lang="zh-CN" altLang="en-US" sz="4400" dirty="0">
                <a:latin typeface="微软雅黑" panose="020B0503020204020204" pitchFamily="34" charset="-122"/>
                <a:ea typeface="微软雅黑" panose="020B0503020204020204" pitchFamily="34" charset="-122"/>
              </a:rPr>
              <a:t>、循环队列</a:t>
            </a:r>
            <a:endParaRPr lang="en-US" altLang="zh-CN" sz="4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948455" y="1046208"/>
            <a:ext cx="790118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队列有链式表示和顺序表示两种表示方法</a:t>
            </a:r>
            <a:endParaRPr lang="en-US" altLang="zh-CN" sz="3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0000"/>
                                      </p:to>
                                    </p:animClr>
                                    <p:animClr clrSpc="rgb" dir="cw">
                                      <p:cBhvr>
                                        <p:cTn id="7" dur="500" fill="hold"/>
                                        <p:tgtEl>
                                          <p:spTgt spid="5">
                                            <p:txEl>
                                              <p:pRg st="0" end="0"/>
                                            </p:txEl>
                                          </p:spTgt>
                                        </p:tgtEl>
                                        <p:attrNameLst>
                                          <p:attrName>fillcolor</p:attrName>
                                        </p:attrNameLst>
                                      </p:cBhvr>
                                      <p:to>
                                        <a:srgbClr val="FF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3.2.2 </a:t>
            </a:r>
            <a:r>
              <a:rPr lang="zh-CN" altLang="en-US" sz="3200" dirty="0">
                <a:solidFill>
                  <a:schemeClr val="bg1"/>
                </a:solidFill>
              </a:rPr>
              <a:t>队列的表示和实现</a:t>
            </a:r>
            <a:endParaRPr lang="zh-CN" altLang="en-US" sz="3200" dirty="0">
              <a:solidFill>
                <a:schemeClr val="bg1"/>
              </a:solidFill>
            </a:endParaRPr>
          </a:p>
        </p:txBody>
      </p:sp>
      <p:sp>
        <p:nvSpPr>
          <p:cNvPr id="5" name="文本框 4"/>
          <p:cNvSpPr txBox="1"/>
          <p:nvPr/>
        </p:nvSpPr>
        <p:spPr>
          <a:xfrm>
            <a:off x="577870" y="984944"/>
            <a:ext cx="8451247" cy="743986"/>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、链队列：用链表表示的队列称为链队列。</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8" name="文本框 7"/>
          <p:cNvSpPr txBox="1"/>
          <p:nvPr/>
        </p:nvSpPr>
        <p:spPr>
          <a:xfrm>
            <a:off x="563213" y="4148636"/>
            <a:ext cx="2774347" cy="662554"/>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非空的链队列</a:t>
            </a:r>
            <a:endParaRPr lang="en-US" altLang="zh-CN"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63213" y="2387210"/>
            <a:ext cx="2774347" cy="662554"/>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空的链队列</a:t>
            </a:r>
            <a:endParaRPr lang="en-US" altLang="zh-CN" sz="2800" dirty="0">
              <a:latin typeface="微软雅黑" panose="020B0503020204020204" pitchFamily="34" charset="-122"/>
              <a:ea typeface="微软雅黑" panose="020B0503020204020204" pitchFamily="34" charset="-122"/>
            </a:endParaRPr>
          </a:p>
        </p:txBody>
      </p:sp>
      <p:graphicFrame>
        <p:nvGraphicFramePr>
          <p:cNvPr id="4" name="表格 5"/>
          <p:cNvGraphicFramePr>
            <a:graphicFrameLocks noGrp="1"/>
          </p:cNvGraphicFramePr>
          <p:nvPr/>
        </p:nvGraphicFramePr>
        <p:xfrm>
          <a:off x="5459200" y="3217142"/>
          <a:ext cx="1630294" cy="366893"/>
        </p:xfrm>
        <a:graphic>
          <a:graphicData uri="http://schemas.openxmlformats.org/drawingml/2006/table">
            <a:tbl>
              <a:tblPr firstRow="1" bandRow="1">
                <a:tableStyleId>{5940675A-B579-460E-94D1-54222C63F5DA}</a:tableStyleId>
              </a:tblPr>
              <a:tblGrid>
                <a:gridCol w="815147"/>
                <a:gridCol w="815147"/>
              </a:tblGrid>
              <a:tr h="366893">
                <a:tc>
                  <a:txBody>
                    <a:bodyPr/>
                    <a:lstStyle/>
                    <a:p>
                      <a:endParaRPr lang="zh-CN" altLang="en-US" dirty="0"/>
                    </a:p>
                  </a:txBody>
                  <a:tcPr>
                    <a:solidFill>
                      <a:schemeClr val="accent1"/>
                    </a:solidFill>
                  </a:tcPr>
                </a:tc>
                <a:tc>
                  <a:txBody>
                    <a:bodyPr/>
                    <a:lstStyle/>
                    <a:p>
                      <a:endParaRPr lang="zh-CN" altLang="en-US" dirty="0"/>
                    </a:p>
                  </a:txBody>
                  <a:tcPr/>
                </a:tc>
              </a:tr>
            </a:tbl>
          </a:graphicData>
        </a:graphic>
      </p:graphicFrame>
      <p:cxnSp>
        <p:nvCxnSpPr>
          <p:cNvPr id="7" name="直接箭头连接符 6"/>
          <p:cNvCxnSpPr>
            <a:endCxn id="4" idx="1"/>
          </p:cNvCxnSpPr>
          <p:nvPr/>
        </p:nvCxnSpPr>
        <p:spPr>
          <a:xfrm>
            <a:off x="4803494" y="3394039"/>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839428" y="2485622"/>
            <a:ext cx="0" cy="7315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968283" y="3275205"/>
            <a:ext cx="2055371" cy="461665"/>
          </a:xfrm>
          <a:prstGeom prst="rect">
            <a:avLst/>
          </a:prstGeom>
          <a:noFill/>
        </p:spPr>
        <p:txBody>
          <a:bodyPr wrap="none" rtlCol="0">
            <a:spAutoFit/>
          </a:bodyPr>
          <a:lstStyle/>
          <a:p>
            <a:r>
              <a:rPr lang="zh-CN" altLang="en-US" sz="2400" dirty="0"/>
              <a:t>队头指针</a:t>
            </a:r>
            <a:r>
              <a:rPr lang="en-US" altLang="zh-CN" sz="2400" dirty="0"/>
              <a:t>front</a:t>
            </a:r>
            <a:endParaRPr lang="zh-CN" altLang="en-US" sz="2400" dirty="0"/>
          </a:p>
        </p:txBody>
      </p:sp>
      <p:sp>
        <p:nvSpPr>
          <p:cNvPr id="16" name="文本框 15"/>
          <p:cNvSpPr txBox="1"/>
          <p:nvPr/>
        </p:nvSpPr>
        <p:spPr>
          <a:xfrm>
            <a:off x="5839428" y="2492367"/>
            <a:ext cx="1936749" cy="461665"/>
          </a:xfrm>
          <a:prstGeom prst="rect">
            <a:avLst/>
          </a:prstGeom>
          <a:noFill/>
        </p:spPr>
        <p:txBody>
          <a:bodyPr wrap="none" rtlCol="0">
            <a:spAutoFit/>
          </a:bodyPr>
          <a:lstStyle/>
          <a:p>
            <a:r>
              <a:rPr lang="zh-CN" altLang="en-US" sz="2400" dirty="0"/>
              <a:t>队尾指针</a:t>
            </a:r>
            <a:r>
              <a:rPr lang="en-US" altLang="zh-CN" sz="2400" dirty="0"/>
              <a:t>rear</a:t>
            </a:r>
            <a:endParaRPr lang="zh-CN" altLang="en-US" sz="2400" dirty="0"/>
          </a:p>
        </p:txBody>
      </p:sp>
      <p:graphicFrame>
        <p:nvGraphicFramePr>
          <p:cNvPr id="18" name="表格 5"/>
          <p:cNvGraphicFramePr>
            <a:graphicFrameLocks noGrp="1"/>
          </p:cNvGraphicFramePr>
          <p:nvPr/>
        </p:nvGraphicFramePr>
        <p:xfrm>
          <a:off x="1347004" y="5205594"/>
          <a:ext cx="1049520" cy="389352"/>
        </p:xfrm>
        <a:graphic>
          <a:graphicData uri="http://schemas.openxmlformats.org/drawingml/2006/table">
            <a:tbl>
              <a:tblPr firstRow="1" bandRow="1">
                <a:tableStyleId>{5940675A-B579-460E-94D1-54222C63F5DA}</a:tableStyleId>
              </a:tblPr>
              <a:tblGrid>
                <a:gridCol w="524760"/>
                <a:gridCol w="524760"/>
              </a:tblGrid>
              <a:tr h="389352">
                <a:tc>
                  <a:txBody>
                    <a:bodyPr/>
                    <a:lstStyle/>
                    <a:p>
                      <a:endParaRPr lang="zh-CN" altLang="en-US" dirty="0"/>
                    </a:p>
                  </a:txBody>
                  <a:tcPr>
                    <a:solidFill>
                      <a:schemeClr val="accent1"/>
                    </a:solidFill>
                  </a:tcPr>
                </a:tc>
                <a:tc>
                  <a:txBody>
                    <a:bodyPr/>
                    <a:lstStyle/>
                    <a:p>
                      <a:endParaRPr lang="zh-CN" altLang="en-US" dirty="0"/>
                    </a:p>
                  </a:txBody>
                  <a:tcPr/>
                </a:tc>
              </a:tr>
            </a:tbl>
          </a:graphicData>
        </a:graphic>
      </p:graphicFrame>
      <p:graphicFrame>
        <p:nvGraphicFramePr>
          <p:cNvPr id="19" name="表格 5"/>
          <p:cNvGraphicFramePr>
            <a:graphicFrameLocks noGrp="1"/>
          </p:cNvGraphicFramePr>
          <p:nvPr/>
        </p:nvGraphicFramePr>
        <p:xfrm>
          <a:off x="2946448" y="5199807"/>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r>
                        <a:rPr lang="en-US" altLang="zh-CN" sz="2000" dirty="0"/>
                        <a:t>a1</a:t>
                      </a:r>
                      <a:endParaRPr lang="zh-CN" altLang="en-US" sz="2000" dirty="0"/>
                    </a:p>
                  </a:txBody>
                  <a:tcPr>
                    <a:solidFill>
                      <a:schemeClr val="bg1"/>
                    </a:solidFill>
                  </a:tcPr>
                </a:tc>
                <a:tc>
                  <a:txBody>
                    <a:bodyPr/>
                    <a:lstStyle/>
                    <a:p>
                      <a:endParaRPr lang="zh-CN" altLang="en-US" sz="2000" dirty="0"/>
                    </a:p>
                  </a:txBody>
                  <a:tcPr/>
                </a:tc>
              </a:tr>
            </a:tbl>
          </a:graphicData>
        </a:graphic>
      </p:graphicFrame>
      <p:graphicFrame>
        <p:nvGraphicFramePr>
          <p:cNvPr id="23" name="表格 5"/>
          <p:cNvGraphicFramePr>
            <a:graphicFrameLocks noGrp="1"/>
          </p:cNvGraphicFramePr>
          <p:nvPr/>
        </p:nvGraphicFramePr>
        <p:xfrm>
          <a:off x="4623274" y="5199807"/>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000" dirty="0"/>
                        <a:t>a2</a:t>
                      </a:r>
                      <a:endParaRPr lang="zh-CN" altLang="en-US" sz="1400" dirty="0"/>
                    </a:p>
                  </a:txBody>
                  <a:tcPr>
                    <a:solidFill>
                      <a:schemeClr val="bg1"/>
                    </a:solidFill>
                  </a:tcPr>
                </a:tc>
                <a:tc>
                  <a:txBody>
                    <a:bodyPr/>
                    <a:lstStyle/>
                    <a:p>
                      <a:endParaRPr lang="zh-CN" altLang="en-US" dirty="0"/>
                    </a:p>
                  </a:txBody>
                  <a:tcPr/>
                </a:tc>
              </a:tr>
            </a:tbl>
          </a:graphicData>
        </a:graphic>
      </p:graphicFrame>
      <p:graphicFrame>
        <p:nvGraphicFramePr>
          <p:cNvPr id="24" name="表格 5"/>
          <p:cNvGraphicFramePr>
            <a:graphicFrameLocks noGrp="1"/>
          </p:cNvGraphicFramePr>
          <p:nvPr/>
        </p:nvGraphicFramePr>
        <p:xfrm>
          <a:off x="7156932" y="5198394"/>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r>
                        <a:rPr lang="en-US" altLang="zh-CN" sz="2000" dirty="0"/>
                        <a:t>an</a:t>
                      </a:r>
                      <a:endParaRPr lang="zh-CN" altLang="en-US" sz="2000" dirty="0"/>
                    </a:p>
                  </a:txBody>
                  <a:tcPr>
                    <a:solidFill>
                      <a:schemeClr val="bg1"/>
                    </a:solidFill>
                  </a:tcPr>
                </a:tc>
                <a:tc>
                  <a:txBody>
                    <a:bodyPr/>
                    <a:lstStyle/>
                    <a:p>
                      <a:r>
                        <a:rPr lang="en-US" altLang="zh-CN" sz="2000" dirty="0"/>
                        <a:t>^</a:t>
                      </a:r>
                      <a:endParaRPr lang="zh-CN" altLang="en-US" sz="2000" dirty="0"/>
                    </a:p>
                  </a:txBody>
                  <a:tcPr/>
                </a:tc>
              </a:tr>
            </a:tbl>
          </a:graphicData>
        </a:graphic>
      </p:graphicFrame>
      <p:cxnSp>
        <p:nvCxnSpPr>
          <p:cNvPr id="25" name="直接箭头连接符 24"/>
          <p:cNvCxnSpPr/>
          <p:nvPr/>
        </p:nvCxnSpPr>
        <p:spPr>
          <a:xfrm>
            <a:off x="685682" y="5389795"/>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341706" y="4668072"/>
            <a:ext cx="0" cy="530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45978" y="5006527"/>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7369087" y="4492128"/>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cxnSp>
        <p:nvCxnSpPr>
          <p:cNvPr id="32" name="直接箭头连接符 31"/>
          <p:cNvCxnSpPr/>
          <p:nvPr/>
        </p:nvCxnSpPr>
        <p:spPr>
          <a:xfrm>
            <a:off x="2312577" y="5397252"/>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916294" y="5383246"/>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480106" y="5393069"/>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681632" y="5383246"/>
            <a:ext cx="4540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169378" y="5018463"/>
            <a:ext cx="462584" cy="523220"/>
          </a:xfrm>
          <a:prstGeom prst="rect">
            <a:avLst/>
          </a:prstGeom>
          <a:noFill/>
        </p:spPr>
        <p:txBody>
          <a:bodyPr wrap="square">
            <a:spAutoFit/>
          </a:bodyPr>
          <a:lstStyle/>
          <a:p>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3.2.2 </a:t>
            </a:r>
            <a:r>
              <a:rPr lang="zh-CN" altLang="en-US" sz="3200" dirty="0">
                <a:solidFill>
                  <a:schemeClr val="bg1"/>
                </a:solidFill>
              </a:rPr>
              <a:t>队列的表示和实现</a:t>
            </a:r>
            <a:endParaRPr lang="zh-CN" altLang="en-US" sz="3200" dirty="0">
              <a:solidFill>
                <a:schemeClr val="bg1"/>
              </a:solidFill>
            </a:endParaRPr>
          </a:p>
        </p:txBody>
      </p:sp>
      <p:sp>
        <p:nvSpPr>
          <p:cNvPr id="5" name="文本框 4"/>
          <p:cNvSpPr txBox="1"/>
          <p:nvPr/>
        </p:nvSpPr>
        <p:spPr>
          <a:xfrm>
            <a:off x="1010083" y="1037086"/>
            <a:ext cx="6447963" cy="5393271"/>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链队列定义如下：</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#define  TRUE  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#define  FALSE 0</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typedef struct Node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QueueElementType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data</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数据域</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struct Node*  </a:t>
            </a:r>
            <a:r>
              <a:rPr lang="en-US" altLang="zh-CN" sz="2000" dirty="0">
                <a:solidFill>
                  <a:srgbClr val="FF0000"/>
                </a:solidFill>
                <a:latin typeface="微软雅黑" panose="020B0503020204020204" pitchFamily="34" charset="-122"/>
                <a:ea typeface="微软雅黑" panose="020B0503020204020204" pitchFamily="34" charset="-122"/>
              </a:rPr>
              <a:t>next</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指针域</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LinkQueueNode</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typedef  struct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LinkQueueNode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front</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LinkQueueNode</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rear</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en-US" altLang="zh-CN" sz="2000" dirty="0" err="1">
                <a:solidFill>
                  <a:srgbClr val="FF0000"/>
                </a:solidFill>
                <a:latin typeface="微软雅黑" panose="020B0503020204020204" pitchFamily="34" charset="-122"/>
                <a:ea typeface="微软雅黑" panose="020B0503020204020204" pitchFamily="34" charset="-122"/>
              </a:rPr>
              <a:t>LinkQueue</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388925" cy="743986"/>
          </a:xfrm>
          <a:prstGeom prst="rect">
            <a:avLst/>
          </a:prstGeom>
          <a:noFill/>
        </p:spPr>
        <p:txBody>
          <a:bodyPr wrap="square">
            <a:spAutoFit/>
          </a:bodyPr>
          <a:lstStyle/>
          <a:p>
            <a:pPr>
              <a:lnSpc>
                <a:spcPct val="150000"/>
              </a:lnSpc>
            </a:pPr>
            <a:r>
              <a:rPr lang="zh-CN" altLang="en-US" sz="3200" u="sng" dirty="0">
                <a:solidFill>
                  <a:srgbClr val="FF0000"/>
                </a:solidFill>
                <a:latin typeface="微软雅黑" panose="020B0503020204020204" pitchFamily="34" charset="-122"/>
                <a:ea typeface="微软雅黑" panose="020B0503020204020204" pitchFamily="34" charset="-122"/>
              </a:rPr>
              <a:t>初始化操作</a:t>
            </a:r>
            <a:r>
              <a:rPr lang="zh-CN" altLang="en-US"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入队操作     出队操作</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8" name="文本框 7"/>
          <p:cNvSpPr txBox="1"/>
          <p:nvPr/>
        </p:nvSpPr>
        <p:spPr>
          <a:xfrm>
            <a:off x="2358342" y="1479531"/>
            <a:ext cx="593202" cy="369332"/>
          </a:xfrm>
          <a:prstGeom prst="rect">
            <a:avLst/>
          </a:prstGeom>
          <a:noFill/>
        </p:spPr>
        <p:txBody>
          <a:bodyPr wrap="square">
            <a:spAutoFit/>
          </a:bodyPr>
          <a:lstStyle/>
          <a:p>
            <a:r>
              <a:rPr lang="zh-CN" altLang="en-US" sz="1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lang="zh-CN" altLang="en-US" dirty="0">
              <a:solidFill>
                <a:srgbClr val="FF0000"/>
              </a:solidFill>
            </a:endParaRPr>
          </a:p>
        </p:txBody>
      </p:sp>
      <p:sp>
        <p:nvSpPr>
          <p:cNvPr id="4" name="文本框 3"/>
          <p:cNvSpPr txBox="1"/>
          <p:nvPr/>
        </p:nvSpPr>
        <p:spPr>
          <a:xfrm>
            <a:off x="563213" y="1283002"/>
            <a:ext cx="8441093" cy="5116272"/>
          </a:xfrm>
          <a:prstGeom prst="rect">
            <a:avLst/>
          </a:prstGeom>
          <a:noFill/>
        </p:spPr>
        <p:txBody>
          <a:bodyPr wrap="non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int  </a:t>
            </a:r>
            <a:r>
              <a:rPr lang="en-US" altLang="zh-CN" sz="2000" dirty="0" err="1">
                <a:latin typeface="微软雅黑" panose="020B0503020204020204" pitchFamily="34" charset="-122"/>
                <a:ea typeface="微软雅黑" panose="020B0503020204020204" pitchFamily="34" charset="-122"/>
              </a:rPr>
              <a:t>InitQueue</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LinkQueue</a:t>
            </a:r>
            <a:r>
              <a:rPr lang="en-US" altLang="zh-CN" sz="2000" dirty="0">
                <a:latin typeface="微软雅黑" panose="020B0503020204020204" pitchFamily="34" charset="-122"/>
                <a:ea typeface="微软雅黑" panose="020B0503020204020204" pitchFamily="34" charset="-122"/>
              </a:rPr>
              <a:t>* Q)</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Q</a:t>
            </a:r>
            <a:r>
              <a:rPr lang="zh-CN" altLang="en-US" sz="2000" dirty="0">
                <a:latin typeface="微软雅黑" panose="020B0503020204020204" pitchFamily="34" charset="-122"/>
                <a:ea typeface="微软雅黑" panose="020B0503020204020204" pitchFamily="34" charset="-122"/>
              </a:rPr>
              <a:t>初始化为一个空的链队列</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Q-&gt;front = (</a:t>
            </a:r>
            <a:r>
              <a:rPr lang="en-US" altLang="zh-CN" sz="2000" dirty="0" err="1">
                <a:latin typeface="微软雅黑" panose="020B0503020204020204" pitchFamily="34" charset="-122"/>
                <a:ea typeface="微软雅黑" panose="020B0503020204020204" pitchFamily="34" charset="-122"/>
              </a:rPr>
              <a:t>LinkQueueNode</a:t>
            </a:r>
            <a:r>
              <a:rPr lang="en-US" altLang="zh-CN" sz="2000" dirty="0">
                <a:latin typeface="微软雅黑" panose="020B0503020204020204" pitchFamily="34" charset="-122"/>
                <a:ea typeface="微软雅黑" panose="020B0503020204020204" pitchFamily="34" charset="-122"/>
              </a:rPr>
              <a:t> *)malloc(</a:t>
            </a:r>
            <a:r>
              <a:rPr lang="en-US" altLang="zh-CN" sz="2000" dirty="0" err="1">
                <a:latin typeface="微软雅黑" panose="020B0503020204020204" pitchFamily="34" charset="-122"/>
                <a:ea typeface="微软雅黑" panose="020B0503020204020204" pitchFamily="34" charset="-122"/>
              </a:rPr>
              <a:t>sizeof</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LinkQueueNode</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if(Q-&gt;front!=NULL)</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      Q-&gt;rear = Q-&gt;front;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Q-&gt;front-&gt;next=NULL;</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return  (TRUE);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}else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       return (FALSE);          /*</a:t>
            </a:r>
            <a:r>
              <a:rPr lang="zh-CN" altLang="en-US" sz="2000" dirty="0">
                <a:latin typeface="微软雅黑" panose="020B0503020204020204" pitchFamily="34" charset="-122"/>
                <a:ea typeface="微软雅黑" panose="020B0503020204020204" pitchFamily="34" charset="-122"/>
              </a:rPr>
              <a:t>溢出</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296514" y="895438"/>
            <a:ext cx="2912098" cy="130888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递归：</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一个有意思的图</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8611" y="53340"/>
            <a:ext cx="4768127" cy="613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820805" cy="743986"/>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rPr>
              <a:t>初始化操作    </a:t>
            </a:r>
            <a:r>
              <a:rPr lang="zh-CN" altLang="en-US" sz="3200" u="sng" dirty="0">
                <a:solidFill>
                  <a:srgbClr val="FF0000"/>
                </a:solidFill>
                <a:latin typeface="微软雅黑" panose="020B0503020204020204" pitchFamily="34" charset="-122"/>
                <a:ea typeface="微软雅黑" panose="020B0503020204020204" pitchFamily="34" charset="-122"/>
              </a:rPr>
              <a:t>入队操作</a:t>
            </a:r>
            <a:r>
              <a:rPr lang="zh-CN" altLang="en-US" sz="3200" dirty="0">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出队操作</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556335" y="5794252"/>
            <a:ext cx="2057400" cy="365125"/>
          </a:xfrm>
        </p:spPr>
        <p:txBody>
          <a:bodyPr/>
          <a:lstStyle/>
          <a:p>
            <a:fld id="{6DC87717-A16C-46C8-8501-38B3BAF8FB93}" type="slidenum">
              <a:rPr lang="zh-CN" altLang="en-US" smtClean="0"/>
            </a:fld>
            <a:endParaRPr lang="zh-CN" altLang="en-US" dirty="0"/>
          </a:p>
        </p:txBody>
      </p:sp>
      <p:sp>
        <p:nvSpPr>
          <p:cNvPr id="8" name="文本框 7"/>
          <p:cNvSpPr txBox="1"/>
          <p:nvPr/>
        </p:nvSpPr>
        <p:spPr>
          <a:xfrm>
            <a:off x="2358342" y="1479531"/>
            <a:ext cx="593202" cy="369332"/>
          </a:xfrm>
          <a:prstGeom prst="rect">
            <a:avLst/>
          </a:prstGeom>
          <a:noFill/>
        </p:spPr>
        <p:txBody>
          <a:bodyPr wrap="square">
            <a:spAutoFit/>
          </a:bodyPr>
          <a:lstStyle/>
          <a:p>
            <a:r>
              <a:rPr lang="zh-CN" altLang="en-US" sz="1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lang="zh-CN" altLang="en-US" dirty="0">
              <a:solidFill>
                <a:srgbClr val="FF0000"/>
              </a:solidFill>
            </a:endParaRPr>
          </a:p>
        </p:txBody>
      </p:sp>
      <p:sp>
        <p:nvSpPr>
          <p:cNvPr id="4" name="文本框 3"/>
          <p:cNvSpPr txBox="1"/>
          <p:nvPr/>
        </p:nvSpPr>
        <p:spPr>
          <a:xfrm>
            <a:off x="622704" y="1122857"/>
            <a:ext cx="6746527" cy="3742178"/>
          </a:xfrm>
          <a:prstGeom prst="rect">
            <a:avLst/>
          </a:prstGeom>
          <a:noFill/>
        </p:spPr>
        <p:txBody>
          <a:bodyPr wrap="non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int  </a:t>
            </a:r>
            <a:r>
              <a:rPr lang="en-US" altLang="zh-CN" sz="1600" dirty="0" err="1">
                <a:latin typeface="微软雅黑" panose="020B0503020204020204" pitchFamily="34" charset="-122"/>
                <a:ea typeface="微软雅黑" panose="020B0503020204020204" pitchFamily="34" charset="-122"/>
              </a:rPr>
              <a:t>EnterQueue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LinkQueue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Q,QueueElementType</a:t>
            </a:r>
            <a:r>
              <a:rPr lang="en-US" altLang="zh-CN" sz="1600" dirty="0">
                <a:latin typeface="微软雅黑" panose="020B0503020204020204" pitchFamily="34" charset="-122"/>
                <a:ea typeface="微软雅黑" panose="020B0503020204020204" pitchFamily="34" charset="-122"/>
              </a:rPr>
              <a:t> x)</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将数据元素</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插入到队列</a:t>
            </a:r>
            <a:r>
              <a:rPr lang="en-US" altLang="zh-CN" sz="1600" dirty="0">
                <a:latin typeface="微软雅黑" panose="020B0503020204020204" pitchFamily="34" charset="-122"/>
                <a:ea typeface="微软雅黑" panose="020B0503020204020204" pitchFamily="34" charset="-122"/>
              </a:rPr>
              <a:t>Q</a:t>
            </a:r>
            <a:r>
              <a:rPr lang="zh-CN" altLang="en-US" sz="1600" dirty="0">
                <a:latin typeface="微软雅黑" panose="020B0503020204020204" pitchFamily="34" charset="-122"/>
                <a:ea typeface="微软雅黑" panose="020B0503020204020204" pitchFamily="34" charset="-122"/>
              </a:rPr>
              <a:t>中</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LinkQueueNode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LinkQueueNode</a:t>
            </a:r>
            <a:r>
              <a:rPr lang="en-US" altLang="zh-CN" sz="1600" dirty="0">
                <a:latin typeface="微软雅黑" panose="020B0503020204020204" pitchFamily="34" charset="-122"/>
                <a:ea typeface="微软雅黑" panose="020B0503020204020204" pitchFamily="34" charset="-122"/>
              </a:rPr>
              <a:t>)malloc(</a:t>
            </a:r>
            <a:r>
              <a:rPr lang="en-US" altLang="zh-CN" sz="1600" dirty="0" err="1">
                <a:latin typeface="微软雅黑" panose="020B0503020204020204" pitchFamily="34" charset="-122"/>
                <a:ea typeface="微软雅黑" panose="020B0503020204020204" pitchFamily="34" charset="-122"/>
              </a:rPr>
              <a:t>sizeof</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LinkQueueNode</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if(</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!=NULL)</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-&gt;data=x;   </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-&gt;next=NULL;</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Q-&gt;rear-&gt;next=</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   Q-&gt;rear = </a:t>
            </a:r>
            <a:r>
              <a:rPr lang="en-US" altLang="zh-CN" sz="1600" dirty="0" err="1">
                <a:latin typeface="微软雅黑" panose="020B0503020204020204" pitchFamily="34" charset="-122"/>
                <a:ea typeface="微软雅黑" panose="020B0503020204020204" pitchFamily="34" charset="-122"/>
              </a:rPr>
              <a:t>NewNode</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return (TRUE);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 else  return (FALSE);    /</a:t>
            </a:r>
            <a:r>
              <a:rPr lang="zh-CN" altLang="en-US" sz="1600" dirty="0">
                <a:latin typeface="微软雅黑" panose="020B0503020204020204" pitchFamily="34" charset="-122"/>
                <a:ea typeface="微软雅黑" panose="020B0503020204020204" pitchFamily="34" charset="-122"/>
              </a:rPr>
              <a:t>*溢出*</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graphicFrame>
        <p:nvGraphicFramePr>
          <p:cNvPr id="10" name="表格 5"/>
          <p:cNvGraphicFramePr>
            <a:graphicFrameLocks noGrp="1"/>
          </p:cNvGraphicFramePr>
          <p:nvPr/>
        </p:nvGraphicFramePr>
        <p:xfrm>
          <a:off x="1555347" y="5309765"/>
          <a:ext cx="1049520" cy="389352"/>
        </p:xfrm>
        <a:graphic>
          <a:graphicData uri="http://schemas.openxmlformats.org/drawingml/2006/table">
            <a:tbl>
              <a:tblPr firstRow="1" bandRow="1">
                <a:tableStyleId>{5940675A-B579-460E-94D1-54222C63F5DA}</a:tableStyleId>
              </a:tblPr>
              <a:tblGrid>
                <a:gridCol w="524760"/>
                <a:gridCol w="524760"/>
              </a:tblGrid>
              <a:tr h="389352">
                <a:tc>
                  <a:txBody>
                    <a:bodyPr/>
                    <a:lstStyle/>
                    <a:p>
                      <a:endParaRPr lang="zh-CN" altLang="en-US" dirty="0"/>
                    </a:p>
                  </a:txBody>
                  <a:tcPr>
                    <a:solidFill>
                      <a:schemeClr val="accent1"/>
                    </a:solidFill>
                  </a:tcPr>
                </a:tc>
                <a:tc>
                  <a:txBody>
                    <a:bodyPr/>
                    <a:lstStyle/>
                    <a:p>
                      <a:endParaRPr lang="zh-CN" altLang="en-US" dirty="0"/>
                    </a:p>
                  </a:txBody>
                  <a:tcPr/>
                </a:tc>
              </a:tr>
            </a:tbl>
          </a:graphicData>
        </a:graphic>
      </p:graphicFrame>
      <p:graphicFrame>
        <p:nvGraphicFramePr>
          <p:cNvPr id="11" name="表格 5"/>
          <p:cNvGraphicFramePr>
            <a:graphicFrameLocks noGrp="1"/>
          </p:cNvGraphicFramePr>
          <p:nvPr/>
        </p:nvGraphicFramePr>
        <p:xfrm>
          <a:off x="3154791" y="5303978"/>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r>
                        <a:rPr lang="en-US" altLang="zh-CN" sz="2000" dirty="0"/>
                        <a:t>a1</a:t>
                      </a:r>
                      <a:endParaRPr lang="zh-CN" altLang="en-US" sz="2000" dirty="0"/>
                    </a:p>
                  </a:txBody>
                  <a:tcPr>
                    <a:solidFill>
                      <a:schemeClr val="bg1"/>
                    </a:solidFill>
                  </a:tcPr>
                </a:tc>
                <a:tc>
                  <a:txBody>
                    <a:bodyPr/>
                    <a:lstStyle/>
                    <a:p>
                      <a:endParaRPr lang="zh-CN" altLang="en-US" sz="2000" dirty="0"/>
                    </a:p>
                  </a:txBody>
                  <a:tcPr/>
                </a:tc>
              </a:tr>
            </a:tbl>
          </a:graphicData>
        </a:graphic>
      </p:graphicFrame>
      <p:graphicFrame>
        <p:nvGraphicFramePr>
          <p:cNvPr id="12" name="表格 5"/>
          <p:cNvGraphicFramePr>
            <a:graphicFrameLocks noGrp="1"/>
          </p:cNvGraphicFramePr>
          <p:nvPr/>
        </p:nvGraphicFramePr>
        <p:xfrm>
          <a:off x="4831617" y="5303978"/>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000" dirty="0"/>
                        <a:t>a2</a:t>
                      </a:r>
                      <a:endParaRPr lang="zh-CN" altLang="en-US" sz="1400" dirty="0"/>
                    </a:p>
                  </a:txBody>
                  <a:tcPr>
                    <a:solidFill>
                      <a:schemeClr val="bg1"/>
                    </a:solidFill>
                  </a:tcPr>
                </a:tc>
                <a:tc>
                  <a:txBody>
                    <a:bodyPr/>
                    <a:lstStyle/>
                    <a:p>
                      <a:endParaRPr lang="zh-CN" altLang="en-US" dirty="0"/>
                    </a:p>
                  </a:txBody>
                  <a:tcPr/>
                </a:tc>
              </a:tr>
            </a:tbl>
          </a:graphicData>
        </a:graphic>
      </p:graphicFrame>
      <p:graphicFrame>
        <p:nvGraphicFramePr>
          <p:cNvPr id="13" name="表格 5"/>
          <p:cNvGraphicFramePr>
            <a:graphicFrameLocks noGrp="1"/>
          </p:cNvGraphicFramePr>
          <p:nvPr/>
        </p:nvGraphicFramePr>
        <p:xfrm>
          <a:off x="6365134" y="5314086"/>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endParaRPr lang="zh-CN" altLang="en-US" sz="2000" dirty="0"/>
                    </a:p>
                  </a:txBody>
                  <a:tcPr>
                    <a:solidFill>
                      <a:schemeClr val="bg1"/>
                    </a:solidFill>
                  </a:tcPr>
                </a:tc>
                <a:tc>
                  <a:txBody>
                    <a:bodyPr/>
                    <a:lstStyle/>
                    <a:p>
                      <a:endParaRPr lang="zh-CN" altLang="en-US" sz="2000" dirty="0"/>
                    </a:p>
                  </a:txBody>
                  <a:tcPr/>
                </a:tc>
              </a:tr>
            </a:tbl>
          </a:graphicData>
        </a:graphic>
      </p:graphicFrame>
      <p:cxnSp>
        <p:nvCxnSpPr>
          <p:cNvPr id="14" name="直接箭头连接符 13"/>
          <p:cNvCxnSpPr/>
          <p:nvPr/>
        </p:nvCxnSpPr>
        <p:spPr>
          <a:xfrm>
            <a:off x="894025" y="5493966"/>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15194" y="4772243"/>
            <a:ext cx="0" cy="530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54321" y="5110698"/>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022248" y="4660983"/>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2520920" y="5501423"/>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124637" y="5487417"/>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688449" y="5497240"/>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356377" y="5295364"/>
            <a:ext cx="868099" cy="461665"/>
          </a:xfrm>
          <a:prstGeom prst="rect">
            <a:avLst/>
          </a:prstGeom>
          <a:noFill/>
        </p:spPr>
        <p:txBody>
          <a:bodyPr wrap="square">
            <a:spAutoFit/>
          </a:bodyPr>
          <a:lstStyle/>
          <a:p>
            <a:r>
              <a:rPr lang="en-US" altLang="zh-CN" sz="2400" dirty="0"/>
              <a:t>^</a:t>
            </a:r>
            <a:endParaRPr lang="zh-CN" altLang="en-US" sz="2400" dirty="0"/>
          </a:p>
        </p:txBody>
      </p:sp>
      <p:sp>
        <p:nvSpPr>
          <p:cNvPr id="26" name="文本框 25"/>
          <p:cNvSpPr txBox="1"/>
          <p:nvPr/>
        </p:nvSpPr>
        <p:spPr>
          <a:xfrm>
            <a:off x="6417750" y="4408176"/>
            <a:ext cx="1403346" cy="369332"/>
          </a:xfrm>
          <a:prstGeom prst="rect">
            <a:avLst/>
          </a:prstGeom>
          <a:noFill/>
        </p:spPr>
        <p:txBody>
          <a:bodyPr wrap="square">
            <a:spAutoFit/>
          </a:bodyPr>
          <a:lstStyle/>
          <a:p>
            <a:r>
              <a:rPr lang="en-US" altLang="zh-CN" sz="1800" dirty="0" err="1">
                <a:solidFill>
                  <a:srgbClr val="FF0000"/>
                </a:solidFill>
                <a:latin typeface="微软雅黑" panose="020B0503020204020204" pitchFamily="34" charset="-122"/>
                <a:ea typeface="微软雅黑" panose="020B0503020204020204" pitchFamily="34" charset="-122"/>
              </a:rPr>
              <a:t>NewNode</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a:off x="6753320" y="4779443"/>
            <a:ext cx="0" cy="5303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934317" y="5295364"/>
            <a:ext cx="521633" cy="461665"/>
          </a:xfrm>
          <a:prstGeom prst="rect">
            <a:avLst/>
          </a:prstGeom>
          <a:noFill/>
        </p:spPr>
        <p:txBody>
          <a:bodyPr wrap="square">
            <a:spAutoFit/>
          </a:bodyPr>
          <a:lstStyle/>
          <a:p>
            <a:r>
              <a:rPr lang="en-US" altLang="zh-CN" sz="2400" dirty="0"/>
              <a:t>^</a:t>
            </a:r>
            <a:endParaRPr lang="zh-CN" altLang="en-US" sz="2400" dirty="0"/>
          </a:p>
        </p:txBody>
      </p:sp>
      <p:sp>
        <p:nvSpPr>
          <p:cNvPr id="29" name="文本框 28"/>
          <p:cNvSpPr txBox="1"/>
          <p:nvPr/>
        </p:nvSpPr>
        <p:spPr>
          <a:xfrm>
            <a:off x="6484813" y="5310216"/>
            <a:ext cx="521633" cy="400110"/>
          </a:xfrm>
          <a:prstGeom prst="rect">
            <a:avLst/>
          </a:prstGeom>
          <a:noFill/>
        </p:spPr>
        <p:txBody>
          <a:bodyPr wrap="square">
            <a:spAutoFit/>
          </a:bodyPr>
          <a:lstStyle/>
          <a:p>
            <a:r>
              <a:rPr lang="en-US" altLang="zh-CN" sz="2000" dirty="0"/>
              <a:t>X</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xEl>
                                              <p:pRg st="0" end="0"/>
                                            </p:txEl>
                                          </p:spTgt>
                                        </p:tgtEl>
                                        <p:attrNameLst>
                                          <p:attrName>style.visibility</p:attrName>
                                        </p:attrNameLst>
                                      </p:cBhvr>
                                      <p:to>
                                        <p:strVal val="visible"/>
                                      </p:to>
                                    </p:set>
                                    <p:anim calcmode="lin" valueType="num">
                                      <p:cBhvr additive="base">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25">
                                            <p:txEl>
                                              <p:pRg st="0" end="0"/>
                                            </p:txEl>
                                          </p:spTgt>
                                        </p:tgtEl>
                                      </p:cBhvr>
                                    </p:animEffect>
                                    <p:set>
                                      <p:cBhvr>
                                        <p:cTn id="27" dur="1" fill="hold">
                                          <p:stCondLst>
                                            <p:cond delay="499"/>
                                          </p:stCondLst>
                                        </p:cTn>
                                        <p:tgtEl>
                                          <p:spTgt spid="25">
                                            <p:txEl>
                                              <p:pRg st="0" end="0"/>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0" nodeType="clickEffect">
                                  <p:stCondLst>
                                    <p:cond delay="0"/>
                                  </p:stCondLst>
                                  <p:childTnLst>
                                    <p:animMotion origin="layout" path="M 0 0 L 0 0 C 0.09913 0.00232 0.04756 0.00162 0.15451 0.00162 L 0.15451 0.00162 " pathEditMode="relative" ptsTypes="AAAA">
                                      <p:cBhvr>
                                        <p:cTn id="35" dur="2000" fill="hold"/>
                                        <p:tgtEl>
                                          <p:spTgt spid="19"/>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0 0 L 0 0 C 0.09913 0.00232 0.04756 0.00162 0.15451 0.00162 L 0.15451 0.00162 " pathEditMode="relative" ptsTypes="AAAA">
                                      <p:cBhvr>
                                        <p:cTn id="37" dur="2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820805" cy="743986"/>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rPr>
              <a:t>初始化操作    入队操作       </a:t>
            </a:r>
            <a:r>
              <a:rPr lang="zh-CN" altLang="en-US" sz="3200" u="sng" dirty="0">
                <a:solidFill>
                  <a:srgbClr val="FF0000"/>
                </a:solidFill>
                <a:latin typeface="微软雅黑" panose="020B0503020204020204" pitchFamily="34" charset="-122"/>
                <a:ea typeface="微软雅黑" panose="020B0503020204020204" pitchFamily="34" charset="-122"/>
              </a:rPr>
              <a:t>出队操作</a:t>
            </a:r>
            <a:endParaRPr lang="en-US" altLang="zh-CN" sz="2000" u="sng"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556335" y="5794252"/>
            <a:ext cx="2057400" cy="365125"/>
          </a:xfrm>
        </p:spPr>
        <p:txBody>
          <a:bodyPr/>
          <a:lstStyle/>
          <a:p>
            <a:fld id="{6DC87717-A16C-46C8-8501-38B3BAF8FB93}" type="slidenum">
              <a:rPr lang="zh-CN" altLang="en-US" smtClean="0"/>
            </a:fld>
            <a:endParaRPr lang="zh-CN" altLang="en-US" dirty="0"/>
          </a:p>
        </p:txBody>
      </p:sp>
      <p:sp>
        <p:nvSpPr>
          <p:cNvPr id="8" name="文本框 7"/>
          <p:cNvSpPr txBox="1"/>
          <p:nvPr/>
        </p:nvSpPr>
        <p:spPr>
          <a:xfrm>
            <a:off x="2358342" y="1479531"/>
            <a:ext cx="593202" cy="369332"/>
          </a:xfrm>
          <a:prstGeom prst="rect">
            <a:avLst/>
          </a:prstGeom>
          <a:noFill/>
        </p:spPr>
        <p:txBody>
          <a:bodyPr wrap="square">
            <a:spAutoFit/>
          </a:bodyPr>
          <a:lstStyle/>
          <a:p>
            <a:r>
              <a:rPr lang="zh-CN" altLang="en-US" sz="1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endParaRPr lang="zh-CN" altLang="en-US" dirty="0">
              <a:solidFill>
                <a:srgbClr val="FF0000"/>
              </a:solidFill>
            </a:endParaRPr>
          </a:p>
        </p:txBody>
      </p:sp>
      <p:sp>
        <p:nvSpPr>
          <p:cNvPr id="4" name="文本框 3"/>
          <p:cNvSpPr txBox="1"/>
          <p:nvPr/>
        </p:nvSpPr>
        <p:spPr>
          <a:xfrm>
            <a:off x="616917" y="956427"/>
            <a:ext cx="6859763" cy="4111510"/>
          </a:xfrm>
          <a:prstGeom prst="rect">
            <a:avLst/>
          </a:prstGeom>
          <a:noFill/>
        </p:spPr>
        <p:txBody>
          <a:bodyPr wrap="non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int  </a:t>
            </a:r>
            <a:r>
              <a:rPr lang="en-US" altLang="zh-CN" sz="1600" dirty="0" err="1">
                <a:latin typeface="微软雅黑" panose="020B0503020204020204" pitchFamily="34" charset="-122"/>
                <a:ea typeface="微软雅黑" panose="020B0503020204020204" pitchFamily="34" charset="-122"/>
              </a:rPr>
              <a:t>DeleteQueue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LinkQueue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Q,QueueElementType</a:t>
            </a:r>
            <a:r>
              <a:rPr lang="en-US" altLang="zh-CN" sz="1600" dirty="0">
                <a:latin typeface="微软雅黑" panose="020B0503020204020204" pitchFamily="34" charset="-122"/>
                <a:ea typeface="微软雅黑" panose="020B0503020204020204" pitchFamily="34" charset="-122"/>
              </a:rPr>
              <a:t> *x)</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将队列</a:t>
            </a:r>
            <a:r>
              <a:rPr lang="en-US" altLang="zh-CN" sz="1600" dirty="0">
                <a:latin typeface="微软雅黑" panose="020B0503020204020204" pitchFamily="34" charset="-122"/>
                <a:ea typeface="微软雅黑" panose="020B0503020204020204" pitchFamily="34" charset="-122"/>
              </a:rPr>
              <a:t>Q</a:t>
            </a:r>
            <a:r>
              <a:rPr lang="zh-CN" altLang="en-US" sz="1600" dirty="0">
                <a:latin typeface="微软雅黑" panose="020B0503020204020204" pitchFamily="34" charset="-122"/>
                <a:ea typeface="微软雅黑" panose="020B0503020204020204" pitchFamily="34" charset="-122"/>
              </a:rPr>
              <a:t>的队头元素出队，并存放到</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所指的存储空间中</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LinkQueueNode</a:t>
            </a:r>
            <a:r>
              <a:rPr lang="en-US" altLang="zh-CN" sz="1600" dirty="0">
                <a:latin typeface="微软雅黑" panose="020B0503020204020204" pitchFamily="34" charset="-122"/>
                <a:ea typeface="微软雅黑" panose="020B0503020204020204" pitchFamily="34" charset="-122"/>
              </a:rPr>
              <a:t> *p;</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if(Q-&gt;front==Q-&gt;rear)    return (FALSE);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p=Q-&gt;front-&gt;next;  Q-&gt;front-&gt;next=p-&gt;next;  /*</a:t>
            </a:r>
            <a:r>
              <a:rPr lang="zh-CN" altLang="en-US" sz="1600" dirty="0">
                <a:latin typeface="微软雅黑" panose="020B0503020204020204" pitchFamily="34" charset="-122"/>
                <a:ea typeface="微软雅黑" panose="020B0503020204020204" pitchFamily="34" charset="-122"/>
              </a:rPr>
              <a:t>队头元素出队</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if(Q-&gt;rear==p)  /*</a:t>
            </a:r>
            <a:r>
              <a:rPr lang="zh-CN" altLang="en-US" sz="1600" dirty="0">
                <a:latin typeface="微软雅黑" panose="020B0503020204020204" pitchFamily="34" charset="-122"/>
                <a:ea typeface="微软雅黑" panose="020B0503020204020204" pitchFamily="34" charset="-122"/>
              </a:rPr>
              <a:t>如果队中只有一个元素</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则</a:t>
            </a: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出队后为空队</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Q-&gt;rear=Q-&gt;front;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*x = p-&gt;data;</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free(p);   /*</a:t>
            </a:r>
            <a:r>
              <a:rPr lang="zh-CN" altLang="en-US" sz="1600" dirty="0">
                <a:latin typeface="微软雅黑" panose="020B0503020204020204" pitchFamily="34" charset="-122"/>
                <a:ea typeface="微软雅黑" panose="020B0503020204020204" pitchFamily="34" charset="-122"/>
              </a:rPr>
              <a:t>释放存储空间</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return  (TRUE);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graphicFrame>
        <p:nvGraphicFramePr>
          <p:cNvPr id="10" name="表格 5"/>
          <p:cNvGraphicFramePr>
            <a:graphicFrameLocks noGrp="1"/>
          </p:cNvGraphicFramePr>
          <p:nvPr/>
        </p:nvGraphicFramePr>
        <p:xfrm>
          <a:off x="2759109" y="5286617"/>
          <a:ext cx="1049520" cy="389352"/>
        </p:xfrm>
        <a:graphic>
          <a:graphicData uri="http://schemas.openxmlformats.org/drawingml/2006/table">
            <a:tbl>
              <a:tblPr firstRow="1" bandRow="1">
                <a:tableStyleId>{5940675A-B579-460E-94D1-54222C63F5DA}</a:tableStyleId>
              </a:tblPr>
              <a:tblGrid>
                <a:gridCol w="524760"/>
                <a:gridCol w="524760"/>
              </a:tblGrid>
              <a:tr h="389352">
                <a:tc>
                  <a:txBody>
                    <a:bodyPr/>
                    <a:lstStyle/>
                    <a:p>
                      <a:endParaRPr lang="zh-CN" altLang="en-US" dirty="0"/>
                    </a:p>
                  </a:txBody>
                  <a:tcPr>
                    <a:solidFill>
                      <a:schemeClr val="accent1"/>
                    </a:solidFill>
                  </a:tcPr>
                </a:tc>
                <a:tc>
                  <a:txBody>
                    <a:bodyPr/>
                    <a:lstStyle/>
                    <a:p>
                      <a:endParaRPr lang="zh-CN" altLang="en-US" dirty="0"/>
                    </a:p>
                  </a:txBody>
                  <a:tcPr/>
                </a:tc>
              </a:tr>
            </a:tbl>
          </a:graphicData>
        </a:graphic>
      </p:graphicFrame>
      <p:graphicFrame>
        <p:nvGraphicFramePr>
          <p:cNvPr id="11" name="表格 5"/>
          <p:cNvGraphicFramePr>
            <a:graphicFrameLocks noGrp="1"/>
          </p:cNvGraphicFramePr>
          <p:nvPr/>
        </p:nvGraphicFramePr>
        <p:xfrm>
          <a:off x="4358553" y="5280830"/>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r>
                        <a:rPr lang="en-US" altLang="zh-CN" sz="2000" dirty="0"/>
                        <a:t>a1</a:t>
                      </a:r>
                      <a:endParaRPr lang="zh-CN" altLang="en-US" sz="2000" dirty="0"/>
                    </a:p>
                  </a:txBody>
                  <a:tcPr>
                    <a:solidFill>
                      <a:schemeClr val="bg1"/>
                    </a:solidFill>
                  </a:tcPr>
                </a:tc>
                <a:tc>
                  <a:txBody>
                    <a:bodyPr/>
                    <a:lstStyle/>
                    <a:p>
                      <a:endParaRPr lang="zh-CN" altLang="en-US" sz="2000" dirty="0"/>
                    </a:p>
                  </a:txBody>
                  <a:tcPr/>
                </a:tc>
              </a:tr>
            </a:tbl>
          </a:graphicData>
        </a:graphic>
      </p:graphicFrame>
      <p:graphicFrame>
        <p:nvGraphicFramePr>
          <p:cNvPr id="12" name="表格 5"/>
          <p:cNvGraphicFramePr>
            <a:graphicFrameLocks noGrp="1"/>
          </p:cNvGraphicFramePr>
          <p:nvPr/>
        </p:nvGraphicFramePr>
        <p:xfrm>
          <a:off x="6035379" y="5280830"/>
          <a:ext cx="1049520" cy="396240"/>
        </p:xfrm>
        <a:graphic>
          <a:graphicData uri="http://schemas.openxmlformats.org/drawingml/2006/table">
            <a:tbl>
              <a:tblPr firstRow="1" bandRow="1">
                <a:tableStyleId>{5940675A-B579-460E-94D1-54222C63F5DA}</a:tableStyleId>
              </a:tblPr>
              <a:tblGrid>
                <a:gridCol w="524760"/>
                <a:gridCol w="524760"/>
              </a:tblGrid>
              <a:tr h="389352">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000" dirty="0"/>
                        <a:t>a2</a:t>
                      </a:r>
                      <a:endParaRPr lang="zh-CN" altLang="en-US" sz="1400" dirty="0"/>
                    </a:p>
                  </a:txBody>
                  <a:tcPr>
                    <a:solidFill>
                      <a:schemeClr val="bg1"/>
                    </a:solidFill>
                  </a:tcPr>
                </a:tc>
                <a:tc>
                  <a:txBody>
                    <a:bodyPr/>
                    <a:lstStyle/>
                    <a:p>
                      <a:endParaRPr lang="zh-CN" altLang="en-US" dirty="0"/>
                    </a:p>
                  </a:txBody>
                  <a:tcPr/>
                </a:tc>
              </a:tr>
            </a:tbl>
          </a:graphicData>
        </a:graphic>
      </p:graphicFrame>
      <p:cxnSp>
        <p:nvCxnSpPr>
          <p:cNvPr id="14" name="直接箭头连接符 13"/>
          <p:cNvCxnSpPr/>
          <p:nvPr/>
        </p:nvCxnSpPr>
        <p:spPr>
          <a:xfrm>
            <a:off x="2097787" y="5470818"/>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218956" y="4749095"/>
            <a:ext cx="0" cy="530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858083" y="5087550"/>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226010" y="4637835"/>
            <a:ext cx="752112"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3724682" y="5478275"/>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328399" y="5464269"/>
            <a:ext cx="655706" cy="6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633897" y="5315519"/>
            <a:ext cx="521053" cy="369332"/>
          </a:xfrm>
          <a:prstGeom prst="rect">
            <a:avLst/>
          </a:prstGeom>
          <a:noFill/>
        </p:spPr>
        <p:txBody>
          <a:bodyPr wrap="square">
            <a:spAutoFit/>
          </a:bodyPr>
          <a:lstStyle/>
          <a:p>
            <a:r>
              <a:rPr lang="en-US" altLang="zh-CN" sz="1800" dirty="0"/>
              <a:t>^</a:t>
            </a:r>
            <a:endParaRPr lang="zh-CN" altLang="en-US" sz="1800" dirty="0"/>
          </a:p>
        </p:txBody>
      </p:sp>
      <p:cxnSp>
        <p:nvCxnSpPr>
          <p:cNvPr id="31" name="直接箭头连接符 30"/>
          <p:cNvCxnSpPr/>
          <p:nvPr/>
        </p:nvCxnSpPr>
        <p:spPr>
          <a:xfrm flipV="1">
            <a:off x="4618299" y="5684851"/>
            <a:ext cx="0" cy="474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603584" y="5922114"/>
            <a:ext cx="433243"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p</a:t>
            </a:r>
            <a:endParaRPr lang="zh-CN" altLang="en-US" dirty="0">
              <a:latin typeface="微软雅黑" panose="020B0503020204020204" pitchFamily="34" charset="-122"/>
              <a:ea typeface="微软雅黑" panose="020B0503020204020204" pitchFamily="34" charset="-122"/>
            </a:endParaRPr>
          </a:p>
        </p:txBody>
      </p:sp>
      <p:cxnSp>
        <p:nvCxnSpPr>
          <p:cNvPr id="36" name="连接符: 肘形 35"/>
          <p:cNvCxnSpPr/>
          <p:nvPr/>
        </p:nvCxnSpPr>
        <p:spPr>
          <a:xfrm>
            <a:off x="3674867" y="5025830"/>
            <a:ext cx="2309238" cy="322455"/>
          </a:xfrm>
          <a:prstGeom prst="bentConnector3">
            <a:avLst>
              <a:gd name="adj1" fmla="val 8558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3659434" y="5002841"/>
            <a:ext cx="0" cy="47452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572000" y="4512379"/>
            <a:ext cx="1374094" cy="369332"/>
          </a:xfrm>
          <a:prstGeom prst="rect">
            <a:avLst/>
          </a:prstGeom>
          <a:noFill/>
        </p:spPr>
        <p:txBody>
          <a:bodyPr wrap="none" rtlCol="0">
            <a:spAutoFit/>
          </a:bodyPr>
          <a:lstStyle/>
          <a:p>
            <a:r>
              <a:rPr lang="zh-CN" altLang="en-US" dirty="0">
                <a:solidFill>
                  <a:srgbClr val="FF0000"/>
                </a:solidFill>
              </a:rPr>
              <a:t>*</a:t>
            </a:r>
            <a:r>
              <a:rPr lang="en-US" altLang="zh-CN" dirty="0">
                <a:solidFill>
                  <a:srgbClr val="FF0000"/>
                </a:solidFill>
              </a:rPr>
              <a:t>x=p-&gt;data</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grpId="2" nodeType="clickEffect">
                                  <p:stCondLst>
                                    <p:cond delay="0"/>
                                  </p:stCondLst>
                                  <p:childTnLst>
                                    <p:animEffect transition="out" filter="fade">
                                      <p:cBhvr>
                                        <p:cTn id="33" dur="1000"/>
                                        <p:tgtEl>
                                          <p:spTgt spid="32"/>
                                        </p:tgtEl>
                                      </p:cBhvr>
                                    </p:animEffect>
                                    <p:anim calcmode="lin" valueType="num">
                                      <p:cBhvr>
                                        <p:cTn id="34" dur="1000"/>
                                        <p:tgtEl>
                                          <p:spTgt spid="32"/>
                                        </p:tgtEl>
                                        <p:attrNameLst>
                                          <p:attrName>ppt_x</p:attrName>
                                        </p:attrNameLst>
                                      </p:cBhvr>
                                      <p:tavLst>
                                        <p:tav tm="0">
                                          <p:val>
                                            <p:strVal val="ppt_x"/>
                                          </p:val>
                                        </p:tav>
                                        <p:tav tm="100000">
                                          <p:val>
                                            <p:strVal val="ppt_x"/>
                                          </p:val>
                                        </p:tav>
                                      </p:tavLst>
                                    </p:anim>
                                    <p:anim calcmode="lin" valueType="num">
                                      <p:cBhvr>
                                        <p:cTn id="35" dur="1000"/>
                                        <p:tgtEl>
                                          <p:spTgt spid="32"/>
                                        </p:tgtEl>
                                        <p:attrNameLst>
                                          <p:attrName>ppt_y</p:attrName>
                                        </p:attrNameLst>
                                      </p:cBhvr>
                                      <p:tavLst>
                                        <p:tav tm="0">
                                          <p:val>
                                            <p:strVal val="ppt_y"/>
                                          </p:val>
                                        </p:tav>
                                        <p:tav tm="100000">
                                          <p:val>
                                            <p:strVal val="ppt_y+.1"/>
                                          </p:val>
                                        </p:tav>
                                      </p:tavLst>
                                    </p:anim>
                                    <p:set>
                                      <p:cBhvr>
                                        <p:cTn id="36" dur="1" fill="hold">
                                          <p:stCondLst>
                                            <p:cond delay="999"/>
                                          </p:stCondLst>
                                        </p:cTn>
                                        <p:tgtEl>
                                          <p:spTgt spid="32"/>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31"/>
                                        </p:tgtEl>
                                      </p:cBhvr>
                                    </p:animEffect>
                                    <p:anim calcmode="lin" valueType="num">
                                      <p:cBhvr>
                                        <p:cTn id="39" dur="1000"/>
                                        <p:tgtEl>
                                          <p:spTgt spid="31"/>
                                        </p:tgtEl>
                                        <p:attrNameLst>
                                          <p:attrName>ppt_x</p:attrName>
                                        </p:attrNameLst>
                                      </p:cBhvr>
                                      <p:tavLst>
                                        <p:tav tm="0">
                                          <p:val>
                                            <p:strVal val="ppt_x"/>
                                          </p:val>
                                        </p:tav>
                                        <p:tav tm="100000">
                                          <p:val>
                                            <p:strVal val="ppt_x"/>
                                          </p:val>
                                        </p:tav>
                                      </p:tavLst>
                                    </p:anim>
                                    <p:anim calcmode="lin" valueType="num">
                                      <p:cBhvr>
                                        <p:cTn id="40" dur="1000"/>
                                        <p:tgtEl>
                                          <p:spTgt spid="31"/>
                                        </p:tgtEl>
                                        <p:attrNameLst>
                                          <p:attrName>ppt_y</p:attrName>
                                        </p:attrNameLst>
                                      </p:cBhvr>
                                      <p:tavLst>
                                        <p:tav tm="0">
                                          <p:val>
                                            <p:strVal val="ppt_y"/>
                                          </p:val>
                                        </p:tav>
                                        <p:tav tm="100000">
                                          <p:val>
                                            <p:strVal val="ppt_y+.1"/>
                                          </p:val>
                                        </p:tav>
                                      </p:tavLst>
                                    </p:anim>
                                    <p:set>
                                      <p:cBhvr>
                                        <p:cTn id="41" dur="1" fill="hold">
                                          <p:stCondLst>
                                            <p:cond delay="999"/>
                                          </p:stCondLst>
                                        </p:cTn>
                                        <p:tgtEl>
                                          <p:spTgt spid="31"/>
                                        </p:tgtEl>
                                        <p:attrNameLst>
                                          <p:attrName>style.visibility</p:attrName>
                                        </p:attrNameLst>
                                      </p:cBhvr>
                                      <p:to>
                                        <p:strVal val="hidden"/>
                                      </p:to>
                                    </p:set>
                                  </p:childTnLst>
                                </p:cTn>
                              </p:par>
                              <p:par>
                                <p:cTn id="42" presetID="42" presetClass="exit" presetSubtype="0" fill="hold" nodeType="withEffect">
                                  <p:stCondLst>
                                    <p:cond delay="0"/>
                                  </p:stCondLst>
                                  <p:childTnLst>
                                    <p:animEffect transition="out" filter="fade">
                                      <p:cBhvr>
                                        <p:cTn id="43" dur="1000"/>
                                        <p:tgtEl>
                                          <p:spTgt spid="11"/>
                                        </p:tgtEl>
                                      </p:cBhvr>
                                    </p:animEffect>
                                    <p:anim calcmode="lin" valueType="num">
                                      <p:cBhvr>
                                        <p:cTn id="44" dur="1000"/>
                                        <p:tgtEl>
                                          <p:spTgt spid="11"/>
                                        </p:tgtEl>
                                        <p:attrNameLst>
                                          <p:attrName>ppt_x</p:attrName>
                                        </p:attrNameLst>
                                      </p:cBhvr>
                                      <p:tavLst>
                                        <p:tav tm="0">
                                          <p:val>
                                            <p:strVal val="ppt_x"/>
                                          </p:val>
                                        </p:tav>
                                        <p:tav tm="100000">
                                          <p:val>
                                            <p:strVal val="ppt_x"/>
                                          </p:val>
                                        </p:tav>
                                      </p:tavLst>
                                    </p:anim>
                                    <p:anim calcmode="lin" valueType="num">
                                      <p:cBhvr>
                                        <p:cTn id="45" dur="1000"/>
                                        <p:tgtEl>
                                          <p:spTgt spid="11"/>
                                        </p:tgtEl>
                                        <p:attrNameLst>
                                          <p:attrName>ppt_y</p:attrName>
                                        </p:attrNameLst>
                                      </p:cBhvr>
                                      <p:tavLst>
                                        <p:tav tm="0">
                                          <p:val>
                                            <p:strVal val="ppt_y"/>
                                          </p:val>
                                        </p:tav>
                                        <p:tav tm="100000">
                                          <p:val>
                                            <p:strVal val="ppt_y+.1"/>
                                          </p:val>
                                        </p:tav>
                                      </p:tavLst>
                                    </p:anim>
                                    <p:set>
                                      <p:cBhvr>
                                        <p:cTn id="46" dur="1" fill="hold">
                                          <p:stCondLst>
                                            <p:cond delay="999"/>
                                          </p:stCondLst>
                                        </p:cTn>
                                        <p:tgtEl>
                                          <p:spTgt spid="11"/>
                                        </p:tgtEl>
                                        <p:attrNameLst>
                                          <p:attrName>style.visibility</p:attrName>
                                        </p:attrNameLst>
                                      </p:cBhvr>
                                      <p:to>
                                        <p:strVal val="hidden"/>
                                      </p:to>
                                    </p:set>
                                  </p:childTnLst>
                                </p:cTn>
                              </p:par>
                              <p:par>
                                <p:cTn id="47" presetID="42" presetClass="exit" presetSubtype="0" fill="hold" nodeType="withEffect">
                                  <p:stCondLst>
                                    <p:cond delay="0"/>
                                  </p:stCondLst>
                                  <p:childTnLst>
                                    <p:animEffect transition="out" filter="fade">
                                      <p:cBhvr>
                                        <p:cTn id="48" dur="1000"/>
                                        <p:tgtEl>
                                          <p:spTgt spid="21"/>
                                        </p:tgtEl>
                                      </p:cBhvr>
                                    </p:animEffect>
                                    <p:anim calcmode="lin" valueType="num">
                                      <p:cBhvr>
                                        <p:cTn id="49" dur="1000"/>
                                        <p:tgtEl>
                                          <p:spTgt spid="21"/>
                                        </p:tgtEl>
                                        <p:attrNameLst>
                                          <p:attrName>ppt_x</p:attrName>
                                        </p:attrNameLst>
                                      </p:cBhvr>
                                      <p:tavLst>
                                        <p:tav tm="0">
                                          <p:val>
                                            <p:strVal val="ppt_x"/>
                                          </p:val>
                                        </p:tav>
                                        <p:tav tm="100000">
                                          <p:val>
                                            <p:strVal val="ppt_x"/>
                                          </p:val>
                                        </p:tav>
                                      </p:tavLst>
                                    </p:anim>
                                    <p:anim calcmode="lin" valueType="num">
                                      <p:cBhvr>
                                        <p:cTn id="50" dur="1000"/>
                                        <p:tgtEl>
                                          <p:spTgt spid="21"/>
                                        </p:tgtEl>
                                        <p:attrNameLst>
                                          <p:attrName>ppt_y</p:attrName>
                                        </p:attrNameLst>
                                      </p:cBhvr>
                                      <p:tavLst>
                                        <p:tav tm="0">
                                          <p:val>
                                            <p:strVal val="ppt_y"/>
                                          </p:val>
                                        </p:tav>
                                        <p:tav tm="100000">
                                          <p:val>
                                            <p:strVal val="ppt_y+.1"/>
                                          </p:val>
                                        </p:tav>
                                      </p:tavLst>
                                    </p:anim>
                                    <p:set>
                                      <p:cBhvr>
                                        <p:cTn id="51"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3.2.2 </a:t>
            </a:r>
            <a:r>
              <a:rPr lang="zh-CN" altLang="en-US" sz="3200" dirty="0">
                <a:solidFill>
                  <a:schemeClr val="bg1"/>
                </a:solidFill>
              </a:rPr>
              <a:t>队列的表示和实现</a:t>
            </a:r>
            <a:endParaRPr lang="zh-CN" altLang="en-US" sz="3200" dirty="0">
              <a:solidFill>
                <a:schemeClr val="bg1"/>
              </a:solidFill>
            </a:endParaRPr>
          </a:p>
        </p:txBody>
      </p:sp>
      <p:sp>
        <p:nvSpPr>
          <p:cNvPr id="5" name="文本框 4"/>
          <p:cNvSpPr txBox="1"/>
          <p:nvPr/>
        </p:nvSpPr>
        <p:spPr>
          <a:xfrm>
            <a:off x="2381132" y="2343755"/>
            <a:ext cx="4206907" cy="2004010"/>
          </a:xfrm>
          <a:prstGeom prst="rect">
            <a:avLst/>
          </a:prstGeom>
          <a:noFill/>
        </p:spPr>
        <p:txBody>
          <a:bodyPr wrap="square" rtlCol="0">
            <a:spAutoFit/>
          </a:bodyPr>
          <a:lstStyle/>
          <a:p>
            <a:pPr>
              <a:lnSpc>
                <a:spcPct val="150000"/>
              </a:lnSpc>
            </a:pPr>
            <a:r>
              <a:rPr lang="en-US" altLang="zh-CN" sz="4400" dirty="0">
                <a:latin typeface="微软雅黑" panose="020B0503020204020204" pitchFamily="34" charset="-122"/>
                <a:ea typeface="微软雅黑" panose="020B0503020204020204" pitchFamily="34" charset="-122"/>
              </a:rPr>
              <a:t>1</a:t>
            </a:r>
            <a:r>
              <a:rPr lang="zh-CN" altLang="en-US" sz="4400" dirty="0">
                <a:latin typeface="微软雅黑" panose="020B0503020204020204" pitchFamily="34" charset="-122"/>
                <a:ea typeface="微软雅黑" panose="020B0503020204020204" pitchFamily="34" charset="-122"/>
              </a:rPr>
              <a:t>、链队列</a:t>
            </a:r>
            <a:endParaRPr lang="en-US" altLang="zh-CN" sz="4400" dirty="0">
              <a:latin typeface="微软雅黑" panose="020B0503020204020204" pitchFamily="34" charset="-122"/>
              <a:ea typeface="微软雅黑" panose="020B0503020204020204" pitchFamily="34" charset="-122"/>
            </a:endParaRPr>
          </a:p>
          <a:p>
            <a:pPr>
              <a:lnSpc>
                <a:spcPct val="150000"/>
              </a:lnSpc>
            </a:pPr>
            <a:r>
              <a:rPr lang="en-US" altLang="zh-CN" sz="4400" dirty="0">
                <a:latin typeface="微软雅黑" panose="020B0503020204020204" pitchFamily="34" charset="-122"/>
                <a:ea typeface="微软雅黑" panose="020B0503020204020204" pitchFamily="34" charset="-122"/>
              </a:rPr>
              <a:t>2</a:t>
            </a:r>
            <a:r>
              <a:rPr lang="zh-CN" altLang="en-US" sz="4400" dirty="0">
                <a:latin typeface="微软雅黑" panose="020B0503020204020204" pitchFamily="34" charset="-122"/>
                <a:ea typeface="微软雅黑" panose="020B0503020204020204" pitchFamily="34" charset="-122"/>
              </a:rPr>
              <a:t>、循环队列</a:t>
            </a:r>
            <a:endParaRPr lang="en-US" altLang="zh-CN" sz="4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948455" y="1046208"/>
            <a:ext cx="7901184" cy="743986"/>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队列有链式表示和顺序表示两种表示方法</a:t>
            </a:r>
            <a:endParaRPr lang="en-US" altLang="zh-CN" sz="3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1" end="1"/>
                                            </p:txEl>
                                          </p:spTgt>
                                        </p:tgtEl>
                                        <p:attrNameLst>
                                          <p:attrName>style.color</p:attrName>
                                        </p:attrNameLst>
                                      </p:cBhvr>
                                      <p:to>
                                        <a:srgbClr val="FF0000"/>
                                      </p:to>
                                    </p:animClr>
                                    <p:animClr clrSpc="rgb" dir="cw">
                                      <p:cBhvr>
                                        <p:cTn id="7" dur="500" fill="hold"/>
                                        <p:tgtEl>
                                          <p:spTgt spid="5">
                                            <p:txEl>
                                              <p:pRg st="1" end="1"/>
                                            </p:txEl>
                                          </p:spTgt>
                                        </p:tgtEl>
                                        <p:attrNameLst>
                                          <p:attrName>fillcolor</p:attrName>
                                        </p:attrNameLst>
                                      </p:cBhvr>
                                      <p:to>
                                        <a:srgbClr val="FF0000"/>
                                      </p:to>
                                    </p:animClr>
                                    <p:set>
                                      <p:cBhvr>
                                        <p:cTn id="8" dur="500" fill="hold"/>
                                        <p:tgtEl>
                                          <p:spTgt spid="5">
                                            <p:txEl>
                                              <p:pRg st="1" end="1"/>
                                            </p:txEl>
                                          </p:spTgt>
                                        </p:tgtEl>
                                        <p:attrNameLst>
                                          <p:attrName>fill.type</p:attrName>
                                        </p:attrNameLst>
                                      </p:cBhvr>
                                      <p:to>
                                        <p:strVal val="solid"/>
                                      </p:to>
                                    </p:set>
                                    <p:set>
                                      <p:cBhvr>
                                        <p:cTn id="9" dur="500" fill="hold"/>
                                        <p:tgtEl>
                                          <p:spTgt spid="5">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3.2.2 </a:t>
            </a:r>
            <a:r>
              <a:rPr lang="zh-CN" altLang="en-US" sz="3200" dirty="0">
                <a:solidFill>
                  <a:schemeClr val="bg1"/>
                </a:solidFill>
              </a:rPr>
              <a:t>队列的表示和实现</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577870" y="984944"/>
            <a:ext cx="8328135" cy="5452968"/>
          </a:xfrm>
          <a:prstGeom prst="rect">
            <a:avLst/>
          </a:prstGeom>
          <a:noFill/>
        </p:spPr>
        <p:txBody>
          <a:bodyPr wrap="square" rtlCol="0">
            <a:spAutoFit/>
          </a:bodyPr>
          <a:lstStyle/>
          <a:p>
            <a:pPr>
              <a:lnSpc>
                <a:spcPct val="150000"/>
              </a:lnSpc>
            </a:pP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、循环队列：</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是一种顺序表示和实现方法。</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a:latin typeface="微软雅黑" panose="020B0503020204020204" pitchFamily="34" charset="-122"/>
                <a:ea typeface="微软雅黑" panose="020B0503020204020204" pitchFamily="34" charset="-122"/>
              </a:rPr>
              <a:t>用一维数组</a:t>
            </a:r>
            <a:r>
              <a:rPr lang="en-US" altLang="zh-CN" sz="2800" dirty="0">
                <a:latin typeface="微软雅黑" panose="020B0503020204020204" pitchFamily="34" charset="-122"/>
                <a:ea typeface="微软雅黑" panose="020B0503020204020204" pitchFamily="34" charset="-122"/>
              </a:rPr>
              <a:t>Queue[MAXSIZE]</a:t>
            </a:r>
            <a:r>
              <a:rPr lang="zh-CN" altLang="en-US" sz="2800" dirty="0">
                <a:latin typeface="微软雅黑" panose="020B0503020204020204" pitchFamily="34" charset="-122"/>
                <a:ea typeface="微软雅黑" panose="020B0503020204020204" pitchFamily="34" charset="-122"/>
              </a:rPr>
              <a:t>存放从队头到队尾的元素。</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a:latin typeface="微软雅黑" panose="020B0503020204020204" pitchFamily="34" charset="-122"/>
                <a:ea typeface="微软雅黑" panose="020B0503020204020204" pitchFamily="34" charset="-122"/>
              </a:rPr>
              <a:t>附设两个指针</a:t>
            </a:r>
            <a:r>
              <a:rPr lang="en-US" altLang="zh-CN" sz="2800" dirty="0">
                <a:latin typeface="微软雅黑" panose="020B0503020204020204" pitchFamily="34" charset="-122"/>
                <a:ea typeface="微软雅黑" panose="020B0503020204020204" pitchFamily="34" charset="-122"/>
              </a:rPr>
              <a:t>front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rear,</a:t>
            </a:r>
            <a:r>
              <a:rPr lang="zh-CN" altLang="en-US" sz="2800" dirty="0">
                <a:latin typeface="微软雅黑" panose="020B0503020204020204" pitchFamily="34" charset="-122"/>
                <a:ea typeface="微软雅黑" panose="020B0503020204020204" pitchFamily="34" charset="-122"/>
              </a:rPr>
              <a:t>分别指示队头元素和队尾元素在数组中的位置。</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a:latin typeface="微软雅黑" panose="020B0503020204020204" pitchFamily="34" charset="-122"/>
                <a:ea typeface="微软雅黑" panose="020B0503020204020204" pitchFamily="34" charset="-122"/>
              </a:rPr>
              <a:t>由于只能在队头出队，在队尾入队，所以会产生假溢出的现象。</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6869" y="467199"/>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front </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graphicFrame>
        <p:nvGraphicFramePr>
          <p:cNvPr id="2" name="表格 3"/>
          <p:cNvGraphicFramePr>
            <a:graphicFrameLocks noGrp="1"/>
          </p:cNvGraphicFramePr>
          <p:nvPr/>
        </p:nvGraphicFramePr>
        <p:xfrm>
          <a:off x="828806" y="1344556"/>
          <a:ext cx="3048000" cy="856398"/>
        </p:xfrm>
        <a:graphic>
          <a:graphicData uri="http://schemas.openxmlformats.org/drawingml/2006/table">
            <a:tbl>
              <a:tblPr firstRow="1" bandRow="1">
                <a:tableStyleId>{5940675A-B579-460E-94D1-54222C63F5DA}</a:tableStyleId>
              </a:tblPr>
              <a:tblGrid>
                <a:gridCol w="508000"/>
                <a:gridCol w="508000"/>
                <a:gridCol w="508000"/>
                <a:gridCol w="508000"/>
                <a:gridCol w="508000"/>
                <a:gridCol w="508000"/>
              </a:tblGrid>
              <a:tr h="319067">
                <a:tc>
                  <a:txBody>
                    <a:bodyPr/>
                    <a:lstStyle/>
                    <a:p>
                      <a:r>
                        <a:rPr lang="en-US" altLang="zh-CN" sz="2000" dirty="0"/>
                        <a:t>0</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1</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2</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3</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4</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5</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r>
              <a:tr h="46015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8" name="表格 3"/>
          <p:cNvGraphicFramePr>
            <a:graphicFrameLocks noGrp="1"/>
          </p:cNvGraphicFramePr>
          <p:nvPr/>
        </p:nvGraphicFramePr>
        <p:xfrm>
          <a:off x="5267194" y="1344556"/>
          <a:ext cx="3048000" cy="856398"/>
        </p:xfrm>
        <a:graphic>
          <a:graphicData uri="http://schemas.openxmlformats.org/drawingml/2006/table">
            <a:tbl>
              <a:tblPr firstRow="1" bandRow="1">
                <a:tableStyleId>{5940675A-B579-460E-94D1-54222C63F5DA}</a:tableStyleId>
              </a:tblPr>
              <a:tblGrid>
                <a:gridCol w="508000"/>
                <a:gridCol w="508000"/>
                <a:gridCol w="508000"/>
                <a:gridCol w="508000"/>
                <a:gridCol w="508000"/>
                <a:gridCol w="508000"/>
              </a:tblGrid>
              <a:tr h="319067">
                <a:tc>
                  <a:txBody>
                    <a:bodyPr/>
                    <a:lstStyle/>
                    <a:p>
                      <a:r>
                        <a:rPr lang="en-US" altLang="zh-CN" sz="2000" dirty="0"/>
                        <a:t>0</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1</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2</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3</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4</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5</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r>
              <a:tr h="460158">
                <a:tc>
                  <a:txBody>
                    <a:bodyPr/>
                    <a:lstStyle/>
                    <a:p>
                      <a:r>
                        <a:rPr lang="en-US" altLang="zh-CN" sz="2400" dirty="0"/>
                        <a:t>a</a:t>
                      </a:r>
                      <a:endParaRPr lang="zh-CN" altLang="en-US" sz="2400" dirty="0"/>
                    </a:p>
                  </a:txBody>
                  <a:tcPr/>
                </a:tc>
                <a:tc>
                  <a:txBody>
                    <a:bodyPr/>
                    <a:lstStyle/>
                    <a:p>
                      <a:r>
                        <a:rPr lang="en-US" altLang="zh-CN" sz="2400" dirty="0"/>
                        <a:t>b</a:t>
                      </a:r>
                      <a:endParaRPr lang="zh-CN" altLang="en-US" sz="2400" dirty="0"/>
                    </a:p>
                  </a:txBody>
                  <a:tcPr/>
                </a:tc>
                <a:tc>
                  <a:txBody>
                    <a:bodyPr/>
                    <a:lstStyle/>
                    <a:p>
                      <a:r>
                        <a:rPr lang="en-US" altLang="zh-CN" sz="2400" dirty="0"/>
                        <a:t>c</a:t>
                      </a:r>
                      <a:endParaRPr lang="zh-CN" altLang="en-US" sz="2400" dirty="0"/>
                    </a:p>
                  </a:txBody>
                  <a:tcPr/>
                </a:tc>
                <a:tc>
                  <a:txBody>
                    <a:bodyPr/>
                    <a:lstStyle/>
                    <a:p>
                      <a:r>
                        <a:rPr lang="en-US" altLang="zh-CN" sz="2400" dirty="0"/>
                        <a:t>d</a:t>
                      </a:r>
                      <a:endParaRPr lang="zh-CN" altLang="en-US" sz="2400" dirty="0"/>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10" name="表格 3"/>
          <p:cNvGraphicFramePr>
            <a:graphicFrameLocks noGrp="1"/>
          </p:cNvGraphicFramePr>
          <p:nvPr/>
        </p:nvGraphicFramePr>
        <p:xfrm>
          <a:off x="885173" y="4529473"/>
          <a:ext cx="3048000" cy="856398"/>
        </p:xfrm>
        <a:graphic>
          <a:graphicData uri="http://schemas.openxmlformats.org/drawingml/2006/table">
            <a:tbl>
              <a:tblPr firstRow="1" bandRow="1">
                <a:tableStyleId>{5940675A-B579-460E-94D1-54222C63F5DA}</a:tableStyleId>
              </a:tblPr>
              <a:tblGrid>
                <a:gridCol w="508000"/>
                <a:gridCol w="508000"/>
                <a:gridCol w="508000"/>
                <a:gridCol w="508000"/>
                <a:gridCol w="508000"/>
                <a:gridCol w="508000"/>
              </a:tblGrid>
              <a:tr h="319067">
                <a:tc>
                  <a:txBody>
                    <a:bodyPr/>
                    <a:lstStyle/>
                    <a:p>
                      <a:r>
                        <a:rPr lang="en-US" altLang="zh-CN" sz="2000" dirty="0"/>
                        <a:t>0</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1</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2</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3</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4</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5</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r>
              <a:tr h="46015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sz="2400" dirty="0"/>
                        <a:t>d</a:t>
                      </a:r>
                      <a:endParaRPr lang="zh-CN" altLang="en-US" sz="2400" dirty="0"/>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11" name="表格 3"/>
          <p:cNvGraphicFramePr>
            <a:graphicFrameLocks noGrp="1"/>
          </p:cNvGraphicFramePr>
          <p:nvPr/>
        </p:nvGraphicFramePr>
        <p:xfrm>
          <a:off x="5267194" y="4529473"/>
          <a:ext cx="3048000" cy="856398"/>
        </p:xfrm>
        <a:graphic>
          <a:graphicData uri="http://schemas.openxmlformats.org/drawingml/2006/table">
            <a:tbl>
              <a:tblPr firstRow="1" bandRow="1">
                <a:tableStyleId>{5940675A-B579-460E-94D1-54222C63F5DA}</a:tableStyleId>
              </a:tblPr>
              <a:tblGrid>
                <a:gridCol w="508000"/>
                <a:gridCol w="508000"/>
                <a:gridCol w="508000"/>
                <a:gridCol w="508000"/>
                <a:gridCol w="508000"/>
                <a:gridCol w="508000"/>
              </a:tblGrid>
              <a:tr h="319067">
                <a:tc>
                  <a:txBody>
                    <a:bodyPr/>
                    <a:lstStyle/>
                    <a:p>
                      <a:r>
                        <a:rPr lang="en-US" altLang="zh-CN" sz="2000" dirty="0"/>
                        <a:t>0</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1</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2</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3</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4</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c>
                  <a:txBody>
                    <a:bodyPr/>
                    <a:lstStyle/>
                    <a:p>
                      <a:r>
                        <a:rPr lang="en-US" altLang="zh-CN" sz="2000" dirty="0"/>
                        <a:t>5</a:t>
                      </a:r>
                      <a:endParaRPr lang="zh-CN" altLang="en-US" sz="2000"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tcPr>
                </a:tc>
              </a:tr>
              <a:tr h="46015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sz="2400" dirty="0"/>
                        <a:t>d</a:t>
                      </a:r>
                      <a:endParaRPr lang="zh-CN" altLang="en-US" sz="2400" dirty="0"/>
                    </a:p>
                  </a:txBody>
                  <a:tcPr/>
                </a:tc>
                <a:tc>
                  <a:txBody>
                    <a:bodyPr/>
                    <a:lstStyle/>
                    <a:p>
                      <a:r>
                        <a:rPr lang="en-US" altLang="zh-CN" sz="2400" dirty="0"/>
                        <a:t>e</a:t>
                      </a:r>
                      <a:endParaRPr lang="zh-CN" altLang="en-US" sz="2400" dirty="0"/>
                    </a:p>
                  </a:txBody>
                  <a:tcPr/>
                </a:tc>
                <a:tc>
                  <a:txBody>
                    <a:bodyPr/>
                    <a:lstStyle/>
                    <a:p>
                      <a:r>
                        <a:rPr lang="en-US" altLang="zh-CN" sz="2400" dirty="0"/>
                        <a:t>f</a:t>
                      </a:r>
                      <a:endParaRPr lang="zh-CN" altLang="en-US" sz="2400" dirty="0"/>
                    </a:p>
                  </a:txBody>
                  <a:tcPr/>
                </a:tc>
              </a:tr>
            </a:tbl>
          </a:graphicData>
        </a:graphic>
      </p:graphicFrame>
      <p:sp>
        <p:nvSpPr>
          <p:cNvPr id="12" name="文本框 11"/>
          <p:cNvSpPr txBox="1"/>
          <p:nvPr/>
        </p:nvSpPr>
        <p:spPr>
          <a:xfrm>
            <a:off x="1179535" y="469019"/>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rear</a:t>
            </a:r>
            <a:endParaRPr lang="en-US" altLang="zh-CN" sz="2400" dirty="0">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a:off x="958241" y="810016"/>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214932" y="2309844"/>
            <a:ext cx="2010520"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a:t>
            </a:r>
            <a:r>
              <a:rPr lang="zh-CN" altLang="en-US" sz="2400" dirty="0">
                <a:solidFill>
                  <a:srgbClr val="FF0000"/>
                </a:solidFill>
                <a:latin typeface="微软雅黑" panose="020B0503020204020204" pitchFamily="34" charset="-122"/>
                <a:ea typeface="微软雅黑" panose="020B0503020204020204" pitchFamily="34" charset="-122"/>
              </a:rPr>
              <a:t>）空队列</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452690" y="5394126"/>
            <a:ext cx="3062660"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d</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e f </a:t>
            </a:r>
            <a:r>
              <a:rPr lang="zh-CN" altLang="en-US" sz="2400" dirty="0">
                <a:solidFill>
                  <a:srgbClr val="FF0000"/>
                </a:solidFill>
                <a:latin typeface="微软雅黑" panose="020B0503020204020204" pitchFamily="34" charset="-122"/>
                <a:ea typeface="微软雅黑" panose="020B0503020204020204" pitchFamily="34" charset="-122"/>
              </a:rPr>
              <a:t>入队</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452690" y="2309843"/>
            <a:ext cx="3062660"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b</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 b c d</a:t>
            </a:r>
            <a:r>
              <a:rPr lang="zh-CN" altLang="en-US" sz="2400" dirty="0">
                <a:solidFill>
                  <a:srgbClr val="FF0000"/>
                </a:solidFill>
                <a:latin typeface="微软雅黑" panose="020B0503020204020204" pitchFamily="34" charset="-122"/>
                <a:ea typeface="微软雅黑" panose="020B0503020204020204" pitchFamily="34" charset="-122"/>
              </a:rPr>
              <a:t>入队</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152087" y="5538271"/>
            <a:ext cx="3062660" cy="581057"/>
          </a:xfrm>
          <a:prstGeom prst="rect">
            <a:avLst/>
          </a:prstGeom>
          <a:noFill/>
        </p:spPr>
        <p:txBody>
          <a:bodyPr wrap="square" rtlCol="0">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c</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a b c </a:t>
            </a:r>
            <a:r>
              <a:rPr lang="zh-CN" altLang="en-US" sz="2400" dirty="0">
                <a:solidFill>
                  <a:srgbClr val="FF0000"/>
                </a:solidFill>
                <a:latin typeface="微软雅黑" panose="020B0503020204020204" pitchFamily="34" charset="-122"/>
                <a:ea typeface="微软雅黑" panose="020B0503020204020204" pitchFamily="34" charset="-122"/>
              </a:rPr>
              <a:t>出队</a:t>
            </a:r>
            <a:endParaRPr lang="en-US" altLang="zh-CN" sz="2400" dirty="0">
              <a:solidFill>
                <a:srgbClr val="FF0000"/>
              </a:solidFill>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1164922" y="810016"/>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546704" y="413646"/>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front </a:t>
            </a:r>
            <a:endParaRPr lang="en-US" altLang="zh-CN" sz="2400" dirty="0">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a:off x="5438076" y="756463"/>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409208" y="413646"/>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rear</a:t>
            </a:r>
            <a:endParaRPr lang="en-US" altLang="zh-CN" sz="2400" dirty="0">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a:off x="7394595" y="754643"/>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450956" y="3728859"/>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rear</a:t>
            </a:r>
            <a:endParaRPr lang="en-US" altLang="zh-CN" sz="2400" dirty="0">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8436343" y="4069856"/>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52759" y="3676571"/>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front </a:t>
            </a:r>
            <a:endParaRPr lang="en-US" altLang="zh-CN" sz="2400" dirty="0">
              <a:latin typeface="微软雅黑" panose="020B0503020204020204" pitchFamily="34" charset="-122"/>
              <a:ea typeface="微软雅黑" panose="020B0503020204020204" pitchFamily="34" charset="-122"/>
            </a:endParaRPr>
          </a:p>
        </p:txBody>
      </p:sp>
      <p:cxnSp>
        <p:nvCxnSpPr>
          <p:cNvPr id="28" name="直接箭头连接符 27"/>
          <p:cNvCxnSpPr/>
          <p:nvPr/>
        </p:nvCxnSpPr>
        <p:spPr>
          <a:xfrm>
            <a:off x="2644131" y="4019388"/>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046877" y="3672848"/>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front </a:t>
            </a:r>
            <a:endParaRPr lang="en-US" altLang="zh-CN" sz="24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6938249" y="4015665"/>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082511" y="3676571"/>
            <a:ext cx="905986"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rear</a:t>
            </a:r>
            <a:endParaRPr lang="en-US" altLang="zh-CN" sz="2400" dirty="0">
              <a:latin typeface="微软雅黑" panose="020B0503020204020204" pitchFamily="34" charset="-122"/>
              <a:ea typeface="微软雅黑" panose="020B0503020204020204" pitchFamily="34" charset="-122"/>
            </a:endParaRPr>
          </a:p>
        </p:txBody>
      </p:sp>
      <p:cxnSp>
        <p:nvCxnSpPr>
          <p:cNvPr id="32" name="直接箭头连接符 31"/>
          <p:cNvCxnSpPr/>
          <p:nvPr/>
        </p:nvCxnSpPr>
        <p:spPr>
          <a:xfrm>
            <a:off x="3067898" y="4017568"/>
            <a:ext cx="0" cy="4822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1" grpId="0"/>
      <p:bldP spid="23" grpId="0"/>
      <p:bldP spid="25" grpId="0"/>
      <p:bldP spid="27" grpId="0"/>
      <p:bldP spid="29" grpId="0"/>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296513" y="1037143"/>
            <a:ext cx="8218837" cy="3894208"/>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为了解决假溢出现象，可将顺序队列的数组看成一个环状的空间，即规定最后一个单元的后继为第一个单元，我们形象地称之为</a:t>
            </a:r>
            <a:r>
              <a:rPr lang="zh-CN" altLang="en-US" sz="2800" dirty="0">
                <a:solidFill>
                  <a:srgbClr val="FF0000"/>
                </a:solidFill>
                <a:latin typeface="微软雅黑" panose="020B0503020204020204" pitchFamily="34" charset="-122"/>
                <a:ea typeface="微软雅黑" panose="020B0503020204020204" pitchFamily="34" charset="-122"/>
              </a:rPr>
              <a:t>循环队列</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假设队列数组为</a:t>
            </a:r>
            <a:r>
              <a:rPr lang="en-US" altLang="zh-CN" sz="2800" dirty="0">
                <a:latin typeface="微软雅黑" panose="020B0503020204020204" pitchFamily="34" charset="-122"/>
                <a:ea typeface="微软雅黑" panose="020B0503020204020204" pitchFamily="34" charset="-122"/>
              </a:rPr>
              <a:t>Queue[MAXSIZE],</a:t>
            </a:r>
            <a:r>
              <a:rPr lang="zh-CN" altLang="en-US" sz="2800" dirty="0">
                <a:latin typeface="微软雅黑" panose="020B0503020204020204" pitchFamily="34" charset="-122"/>
                <a:ea typeface="微软雅黑" panose="020B0503020204020204" pitchFamily="34" charset="-122"/>
              </a:rPr>
              <a:t>当</a:t>
            </a:r>
            <a:r>
              <a:rPr lang="en-US" altLang="zh-CN" sz="2800" dirty="0">
                <a:latin typeface="微软雅黑" panose="020B0503020204020204" pitchFamily="34" charset="-122"/>
                <a:ea typeface="微软雅黑" panose="020B0503020204020204" pitchFamily="34" charset="-122"/>
              </a:rPr>
              <a:t>rear+1==MAXSIZE</a:t>
            </a:r>
            <a:r>
              <a:rPr lang="zh-CN" altLang="en-US" sz="2800" dirty="0">
                <a:latin typeface="微软雅黑" panose="020B0503020204020204" pitchFamily="34" charset="-122"/>
                <a:ea typeface="微软雅黑" panose="020B0503020204020204" pitchFamily="34" charset="-122"/>
              </a:rPr>
              <a:t>时，令</a:t>
            </a:r>
            <a:r>
              <a:rPr lang="en-US" altLang="zh-CN" sz="2800" dirty="0">
                <a:latin typeface="微软雅黑" panose="020B0503020204020204" pitchFamily="34" charset="-122"/>
                <a:ea typeface="微软雅黑" panose="020B0503020204020204" pitchFamily="34" charset="-122"/>
              </a:rPr>
              <a:t>rear=0,</a:t>
            </a:r>
            <a:r>
              <a:rPr lang="zh-CN" altLang="en-US" sz="2800" dirty="0">
                <a:latin typeface="微软雅黑" panose="020B0503020204020204" pitchFamily="34" charset="-122"/>
                <a:ea typeface="微软雅黑" panose="020B0503020204020204" pitchFamily="34" charset="-122"/>
              </a:rPr>
              <a:t>即可求得最后一个单元</a:t>
            </a:r>
            <a:r>
              <a:rPr lang="en-US" altLang="zh-CN" sz="2800" dirty="0">
                <a:latin typeface="微软雅黑" panose="020B0503020204020204" pitchFamily="34" charset="-122"/>
                <a:ea typeface="微软雅黑" panose="020B0503020204020204" pitchFamily="34" charset="-122"/>
              </a:rPr>
              <a:t>Queue[MAXSIZE-1]</a:t>
            </a:r>
            <a:r>
              <a:rPr lang="zh-CN" altLang="en-US" sz="2800" dirty="0">
                <a:latin typeface="微软雅黑" panose="020B0503020204020204" pitchFamily="34" charset="-122"/>
                <a:ea typeface="微软雅黑" panose="020B0503020204020204" pitchFamily="34" charset="-122"/>
              </a:rPr>
              <a:t>的后继：</a:t>
            </a:r>
            <a:r>
              <a:rPr lang="en-US" altLang="zh-CN" sz="2800" dirty="0">
                <a:latin typeface="微软雅黑" panose="020B0503020204020204" pitchFamily="34" charset="-122"/>
                <a:ea typeface="微软雅黑" panose="020B0503020204020204" pitchFamily="34" charset="-122"/>
              </a:rPr>
              <a:t>Queue[0]</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椭圆 1"/>
          <p:cNvSpPr/>
          <p:nvPr/>
        </p:nvSpPr>
        <p:spPr>
          <a:xfrm>
            <a:off x="726831" y="2825262"/>
            <a:ext cx="1576754" cy="15533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p:cNvSpPr/>
          <p:nvPr/>
        </p:nvSpPr>
        <p:spPr>
          <a:xfrm>
            <a:off x="1093177" y="3165230"/>
            <a:ext cx="844061" cy="8733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 name="直接连接符 5"/>
          <p:cNvCxnSpPr>
            <a:endCxn id="2" idx="0"/>
          </p:cNvCxnSpPr>
          <p:nvPr/>
        </p:nvCxnSpPr>
        <p:spPr>
          <a:xfrm flipV="1">
            <a:off x="1515207" y="2825262"/>
            <a:ext cx="1" cy="339968"/>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p:cNvCxnSpPr>
            <a:stCxn id="2" idx="4"/>
            <a:endCxn id="8" idx="4"/>
          </p:cNvCxnSpPr>
          <p:nvPr/>
        </p:nvCxnSpPr>
        <p:spPr>
          <a:xfrm flipV="1">
            <a:off x="1515208" y="4038599"/>
            <a:ext cx="0" cy="33997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flipV="1">
            <a:off x="1886903" y="3160055"/>
            <a:ext cx="261349" cy="241446"/>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p:cNvCxnSpPr/>
          <p:nvPr/>
        </p:nvCxnSpPr>
        <p:spPr>
          <a:xfrm>
            <a:off x="1859062" y="3836377"/>
            <a:ext cx="307675" cy="202222"/>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p:cNvCxnSpPr/>
          <p:nvPr/>
        </p:nvCxnSpPr>
        <p:spPr>
          <a:xfrm flipH="1" flipV="1">
            <a:off x="838200" y="3223846"/>
            <a:ext cx="288225" cy="205154"/>
          </a:xfrm>
          <a:prstGeom prst="line">
            <a:avLst/>
          </a:prstGeom>
        </p:spPr>
        <p:style>
          <a:lnRef idx="3">
            <a:schemeClr val="dk1"/>
          </a:lnRef>
          <a:fillRef idx="0">
            <a:schemeClr val="dk1"/>
          </a:fillRef>
          <a:effectRef idx="2">
            <a:schemeClr val="dk1"/>
          </a:effectRef>
          <a:fontRef idx="minor">
            <a:schemeClr val="tx1"/>
          </a:fontRef>
        </p:style>
      </p:cxnSp>
      <p:cxnSp>
        <p:nvCxnSpPr>
          <p:cNvPr id="23" name="直接连接符 22"/>
          <p:cNvCxnSpPr/>
          <p:nvPr/>
        </p:nvCxnSpPr>
        <p:spPr>
          <a:xfrm flipH="1">
            <a:off x="863678" y="3875722"/>
            <a:ext cx="297917" cy="123532"/>
          </a:xfrm>
          <a:prstGeom prst="line">
            <a:avLst/>
          </a:prstGeom>
        </p:spPr>
        <p:style>
          <a:lnRef idx="3">
            <a:schemeClr val="dk1"/>
          </a:lnRef>
          <a:fillRef idx="0">
            <a:schemeClr val="dk1"/>
          </a:fillRef>
          <a:effectRef idx="2">
            <a:schemeClr val="dk1"/>
          </a:effectRef>
          <a:fontRef idx="minor">
            <a:schemeClr val="tx1"/>
          </a:fontRef>
        </p:style>
      </p:cxnSp>
      <p:sp>
        <p:nvSpPr>
          <p:cNvPr id="35" name="文本框 34"/>
          <p:cNvSpPr txBox="1"/>
          <p:nvPr/>
        </p:nvSpPr>
        <p:spPr>
          <a:xfrm>
            <a:off x="2236751" y="2388090"/>
            <a:ext cx="61741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421835" y="2141013"/>
            <a:ext cx="72641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cxnSp>
        <p:nvCxnSpPr>
          <p:cNvPr id="38" name="直接箭头连接符 37"/>
          <p:cNvCxnSpPr/>
          <p:nvPr/>
        </p:nvCxnSpPr>
        <p:spPr>
          <a:xfrm flipH="1">
            <a:off x="1739876" y="2453652"/>
            <a:ext cx="238371" cy="40325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9" name="直接箭头连接符 38"/>
          <p:cNvCxnSpPr/>
          <p:nvPr/>
        </p:nvCxnSpPr>
        <p:spPr>
          <a:xfrm flipH="1">
            <a:off x="2030847" y="2598680"/>
            <a:ext cx="238371" cy="40325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887813" y="5089061"/>
            <a:ext cx="141577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空队列</a:t>
            </a:r>
            <a:endParaRPr lang="zh-CN" altLang="en-US" sz="32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291651" y="949171"/>
            <a:ext cx="4288353"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循环队列的几种情况：</a:t>
            </a:r>
            <a:endParaRPr lang="zh-CN" altLang="en-US" sz="3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3916490" y="5044692"/>
            <a:ext cx="141577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队列满</a:t>
            </a:r>
            <a:endParaRPr lang="zh-CN" altLang="en-US" sz="32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6633820" y="5064884"/>
            <a:ext cx="1826141"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一般情况</a:t>
            </a:r>
            <a:endParaRPr lang="zh-CN" altLang="en-US" sz="3200" dirty="0">
              <a:latin typeface="微软雅黑" panose="020B0503020204020204" pitchFamily="34" charset="-122"/>
              <a:ea typeface="微软雅黑" panose="020B0503020204020204" pitchFamily="34" charset="-122"/>
            </a:endParaRPr>
          </a:p>
        </p:txBody>
      </p:sp>
      <p:sp>
        <p:nvSpPr>
          <p:cNvPr id="68" name="文本框 67"/>
          <p:cNvSpPr txBox="1"/>
          <p:nvPr/>
        </p:nvSpPr>
        <p:spPr>
          <a:xfrm>
            <a:off x="1487586" y="3141757"/>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658929" y="3405512"/>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1498735" y="370229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1226212" y="370229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1009854" y="3473364"/>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1182079" y="313981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75" name="椭圆 74"/>
          <p:cNvSpPr/>
          <p:nvPr/>
        </p:nvSpPr>
        <p:spPr>
          <a:xfrm>
            <a:off x="3943714" y="2854100"/>
            <a:ext cx="1576754" cy="15533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6" name="椭圆 75"/>
          <p:cNvSpPr/>
          <p:nvPr/>
        </p:nvSpPr>
        <p:spPr>
          <a:xfrm>
            <a:off x="4310060" y="3194068"/>
            <a:ext cx="844061" cy="8733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7" name="直接连接符 76"/>
          <p:cNvCxnSpPr>
            <a:endCxn id="75" idx="0"/>
          </p:cNvCxnSpPr>
          <p:nvPr/>
        </p:nvCxnSpPr>
        <p:spPr>
          <a:xfrm flipV="1">
            <a:off x="4732090" y="2854100"/>
            <a:ext cx="1" cy="339968"/>
          </a:xfrm>
          <a:prstGeom prst="line">
            <a:avLst/>
          </a:prstGeom>
        </p:spPr>
        <p:style>
          <a:lnRef idx="3">
            <a:schemeClr val="dk1"/>
          </a:lnRef>
          <a:fillRef idx="0">
            <a:schemeClr val="dk1"/>
          </a:fillRef>
          <a:effectRef idx="2">
            <a:schemeClr val="dk1"/>
          </a:effectRef>
          <a:fontRef idx="minor">
            <a:schemeClr val="tx1"/>
          </a:fontRef>
        </p:style>
      </p:cxnSp>
      <p:cxnSp>
        <p:nvCxnSpPr>
          <p:cNvPr id="78" name="直接连接符 77"/>
          <p:cNvCxnSpPr>
            <a:stCxn id="75" idx="4"/>
            <a:endCxn id="76" idx="4"/>
          </p:cNvCxnSpPr>
          <p:nvPr/>
        </p:nvCxnSpPr>
        <p:spPr>
          <a:xfrm flipV="1">
            <a:off x="4732091" y="4067437"/>
            <a:ext cx="0" cy="339970"/>
          </a:xfrm>
          <a:prstGeom prst="line">
            <a:avLst/>
          </a:prstGeom>
        </p:spPr>
        <p:style>
          <a:lnRef idx="3">
            <a:schemeClr val="dk1"/>
          </a:lnRef>
          <a:fillRef idx="0">
            <a:schemeClr val="dk1"/>
          </a:fillRef>
          <a:effectRef idx="2">
            <a:schemeClr val="dk1"/>
          </a:effectRef>
          <a:fontRef idx="minor">
            <a:schemeClr val="tx1"/>
          </a:fontRef>
        </p:style>
      </p:cxnSp>
      <p:cxnSp>
        <p:nvCxnSpPr>
          <p:cNvPr id="79" name="直接连接符 78"/>
          <p:cNvCxnSpPr/>
          <p:nvPr/>
        </p:nvCxnSpPr>
        <p:spPr>
          <a:xfrm flipV="1">
            <a:off x="5103786" y="3188893"/>
            <a:ext cx="261349" cy="241446"/>
          </a:xfrm>
          <a:prstGeom prst="line">
            <a:avLst/>
          </a:prstGeom>
        </p:spPr>
        <p:style>
          <a:lnRef idx="3">
            <a:schemeClr val="dk1"/>
          </a:lnRef>
          <a:fillRef idx="0">
            <a:schemeClr val="dk1"/>
          </a:fillRef>
          <a:effectRef idx="2">
            <a:schemeClr val="dk1"/>
          </a:effectRef>
          <a:fontRef idx="minor">
            <a:schemeClr val="tx1"/>
          </a:fontRef>
        </p:style>
      </p:cxnSp>
      <p:cxnSp>
        <p:nvCxnSpPr>
          <p:cNvPr id="80" name="直接连接符 79"/>
          <p:cNvCxnSpPr/>
          <p:nvPr/>
        </p:nvCxnSpPr>
        <p:spPr>
          <a:xfrm>
            <a:off x="5075945" y="3865215"/>
            <a:ext cx="307675" cy="202222"/>
          </a:xfrm>
          <a:prstGeom prst="line">
            <a:avLst/>
          </a:prstGeom>
        </p:spPr>
        <p:style>
          <a:lnRef idx="3">
            <a:schemeClr val="dk1"/>
          </a:lnRef>
          <a:fillRef idx="0">
            <a:schemeClr val="dk1"/>
          </a:fillRef>
          <a:effectRef idx="2">
            <a:schemeClr val="dk1"/>
          </a:effectRef>
          <a:fontRef idx="minor">
            <a:schemeClr val="tx1"/>
          </a:fontRef>
        </p:style>
      </p:cxnSp>
      <p:cxnSp>
        <p:nvCxnSpPr>
          <p:cNvPr id="81" name="直接连接符 80"/>
          <p:cNvCxnSpPr/>
          <p:nvPr/>
        </p:nvCxnSpPr>
        <p:spPr>
          <a:xfrm flipH="1" flipV="1">
            <a:off x="4055083" y="3252684"/>
            <a:ext cx="288225" cy="205154"/>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p:cNvCxnSpPr/>
          <p:nvPr/>
        </p:nvCxnSpPr>
        <p:spPr>
          <a:xfrm flipH="1">
            <a:off x="4080561" y="3904560"/>
            <a:ext cx="297917" cy="123532"/>
          </a:xfrm>
          <a:prstGeom prst="line">
            <a:avLst/>
          </a:prstGeom>
        </p:spPr>
        <p:style>
          <a:lnRef idx="3">
            <a:schemeClr val="dk1"/>
          </a:lnRef>
          <a:fillRef idx="0">
            <a:schemeClr val="dk1"/>
          </a:fillRef>
          <a:effectRef idx="2">
            <a:schemeClr val="dk1"/>
          </a:effectRef>
          <a:fontRef idx="minor">
            <a:schemeClr val="tx1"/>
          </a:fontRef>
        </p:style>
      </p:cxnSp>
      <p:sp>
        <p:nvSpPr>
          <p:cNvPr id="83" name="文本框 82"/>
          <p:cNvSpPr txBox="1"/>
          <p:nvPr/>
        </p:nvSpPr>
        <p:spPr>
          <a:xfrm>
            <a:off x="4310021" y="4768678"/>
            <a:ext cx="61741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sp>
        <p:nvSpPr>
          <p:cNvPr id="84" name="文本框 83"/>
          <p:cNvSpPr txBox="1"/>
          <p:nvPr/>
        </p:nvSpPr>
        <p:spPr>
          <a:xfrm>
            <a:off x="3284894" y="4407483"/>
            <a:ext cx="72641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cxnSp>
        <p:nvCxnSpPr>
          <p:cNvPr id="85" name="直接箭头连接符 84"/>
          <p:cNvCxnSpPr/>
          <p:nvPr/>
        </p:nvCxnSpPr>
        <p:spPr>
          <a:xfrm flipV="1">
            <a:off x="3957930" y="4223751"/>
            <a:ext cx="297815" cy="31242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6" name="直接箭头连接符 85"/>
          <p:cNvCxnSpPr/>
          <p:nvPr/>
        </p:nvCxnSpPr>
        <p:spPr>
          <a:xfrm flipH="1" flipV="1">
            <a:off x="4551014" y="4354207"/>
            <a:ext cx="87630" cy="50038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7" name="文本框 86"/>
          <p:cNvSpPr txBox="1"/>
          <p:nvPr/>
        </p:nvSpPr>
        <p:spPr>
          <a:xfrm>
            <a:off x="4704469" y="3170595"/>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88" name="文本框 87"/>
          <p:cNvSpPr txBox="1"/>
          <p:nvPr/>
        </p:nvSpPr>
        <p:spPr>
          <a:xfrm>
            <a:off x="4875812" y="3434350"/>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4715618" y="3731131"/>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90" name="文本框 89"/>
          <p:cNvSpPr txBox="1"/>
          <p:nvPr/>
        </p:nvSpPr>
        <p:spPr>
          <a:xfrm>
            <a:off x="4443095" y="3731131"/>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4226737" y="3502202"/>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4398962" y="3168651"/>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93" name="椭圆 92"/>
          <p:cNvSpPr/>
          <p:nvPr/>
        </p:nvSpPr>
        <p:spPr>
          <a:xfrm>
            <a:off x="6841382" y="2977662"/>
            <a:ext cx="1576754" cy="15533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4" name="椭圆 93"/>
          <p:cNvSpPr/>
          <p:nvPr/>
        </p:nvSpPr>
        <p:spPr>
          <a:xfrm>
            <a:off x="7207728" y="3317630"/>
            <a:ext cx="844061" cy="8733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5" name="直接连接符 94"/>
          <p:cNvCxnSpPr>
            <a:endCxn id="93" idx="0"/>
          </p:cNvCxnSpPr>
          <p:nvPr/>
        </p:nvCxnSpPr>
        <p:spPr>
          <a:xfrm flipV="1">
            <a:off x="7629758" y="2977662"/>
            <a:ext cx="1" cy="339968"/>
          </a:xfrm>
          <a:prstGeom prst="line">
            <a:avLst/>
          </a:prstGeom>
        </p:spPr>
        <p:style>
          <a:lnRef idx="3">
            <a:schemeClr val="dk1"/>
          </a:lnRef>
          <a:fillRef idx="0">
            <a:schemeClr val="dk1"/>
          </a:fillRef>
          <a:effectRef idx="2">
            <a:schemeClr val="dk1"/>
          </a:effectRef>
          <a:fontRef idx="minor">
            <a:schemeClr val="tx1"/>
          </a:fontRef>
        </p:style>
      </p:cxnSp>
      <p:cxnSp>
        <p:nvCxnSpPr>
          <p:cNvPr id="96" name="直接连接符 95"/>
          <p:cNvCxnSpPr>
            <a:stCxn id="93" idx="4"/>
            <a:endCxn id="94" idx="4"/>
          </p:cNvCxnSpPr>
          <p:nvPr/>
        </p:nvCxnSpPr>
        <p:spPr>
          <a:xfrm flipV="1">
            <a:off x="7629759" y="4190999"/>
            <a:ext cx="0" cy="339970"/>
          </a:xfrm>
          <a:prstGeom prst="line">
            <a:avLst/>
          </a:prstGeom>
        </p:spPr>
        <p:style>
          <a:lnRef idx="3">
            <a:schemeClr val="dk1"/>
          </a:lnRef>
          <a:fillRef idx="0">
            <a:schemeClr val="dk1"/>
          </a:fillRef>
          <a:effectRef idx="2">
            <a:schemeClr val="dk1"/>
          </a:effectRef>
          <a:fontRef idx="minor">
            <a:schemeClr val="tx1"/>
          </a:fontRef>
        </p:style>
      </p:cxnSp>
      <p:cxnSp>
        <p:nvCxnSpPr>
          <p:cNvPr id="97" name="直接连接符 96"/>
          <p:cNvCxnSpPr/>
          <p:nvPr/>
        </p:nvCxnSpPr>
        <p:spPr>
          <a:xfrm flipV="1">
            <a:off x="8001454" y="3312455"/>
            <a:ext cx="261349" cy="241446"/>
          </a:xfrm>
          <a:prstGeom prst="line">
            <a:avLst/>
          </a:prstGeom>
        </p:spPr>
        <p:style>
          <a:lnRef idx="3">
            <a:schemeClr val="dk1"/>
          </a:lnRef>
          <a:fillRef idx="0">
            <a:schemeClr val="dk1"/>
          </a:fillRef>
          <a:effectRef idx="2">
            <a:schemeClr val="dk1"/>
          </a:effectRef>
          <a:fontRef idx="minor">
            <a:schemeClr val="tx1"/>
          </a:fontRef>
        </p:style>
      </p:cxnSp>
      <p:cxnSp>
        <p:nvCxnSpPr>
          <p:cNvPr id="98" name="直接连接符 97"/>
          <p:cNvCxnSpPr/>
          <p:nvPr/>
        </p:nvCxnSpPr>
        <p:spPr>
          <a:xfrm>
            <a:off x="7973613" y="3988777"/>
            <a:ext cx="307675" cy="202222"/>
          </a:xfrm>
          <a:prstGeom prst="line">
            <a:avLst/>
          </a:prstGeom>
        </p:spPr>
        <p:style>
          <a:lnRef idx="3">
            <a:schemeClr val="dk1"/>
          </a:lnRef>
          <a:fillRef idx="0">
            <a:schemeClr val="dk1"/>
          </a:fillRef>
          <a:effectRef idx="2">
            <a:schemeClr val="dk1"/>
          </a:effectRef>
          <a:fontRef idx="minor">
            <a:schemeClr val="tx1"/>
          </a:fontRef>
        </p:style>
      </p:cxnSp>
      <p:cxnSp>
        <p:nvCxnSpPr>
          <p:cNvPr id="99" name="直接连接符 98"/>
          <p:cNvCxnSpPr/>
          <p:nvPr/>
        </p:nvCxnSpPr>
        <p:spPr>
          <a:xfrm flipH="1" flipV="1">
            <a:off x="6952751" y="3376246"/>
            <a:ext cx="288225" cy="205154"/>
          </a:xfrm>
          <a:prstGeom prst="line">
            <a:avLst/>
          </a:prstGeom>
        </p:spPr>
        <p:style>
          <a:lnRef idx="3">
            <a:schemeClr val="dk1"/>
          </a:lnRef>
          <a:fillRef idx="0">
            <a:schemeClr val="dk1"/>
          </a:fillRef>
          <a:effectRef idx="2">
            <a:schemeClr val="dk1"/>
          </a:effectRef>
          <a:fontRef idx="minor">
            <a:schemeClr val="tx1"/>
          </a:fontRef>
        </p:style>
      </p:cxnSp>
      <p:cxnSp>
        <p:nvCxnSpPr>
          <p:cNvPr id="100" name="直接连接符 99"/>
          <p:cNvCxnSpPr/>
          <p:nvPr/>
        </p:nvCxnSpPr>
        <p:spPr>
          <a:xfrm flipH="1">
            <a:off x="6978229" y="4028122"/>
            <a:ext cx="297917" cy="123532"/>
          </a:xfrm>
          <a:prstGeom prst="line">
            <a:avLst/>
          </a:prstGeom>
        </p:spPr>
        <p:style>
          <a:lnRef idx="3">
            <a:schemeClr val="dk1"/>
          </a:lnRef>
          <a:fillRef idx="0">
            <a:schemeClr val="dk1"/>
          </a:fillRef>
          <a:effectRef idx="2">
            <a:schemeClr val="dk1"/>
          </a:effectRef>
          <a:fontRef idx="minor">
            <a:schemeClr val="tx1"/>
          </a:fontRef>
        </p:style>
      </p:cxnSp>
      <p:sp>
        <p:nvSpPr>
          <p:cNvPr id="101" name="文本框 100"/>
          <p:cNvSpPr txBox="1"/>
          <p:nvPr/>
        </p:nvSpPr>
        <p:spPr>
          <a:xfrm>
            <a:off x="8351302" y="2540490"/>
            <a:ext cx="61741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rear</a:t>
            </a:r>
            <a:endParaRPr lang="zh-CN" altLang="en-US" dirty="0">
              <a:latin typeface="微软雅黑" panose="020B0503020204020204" pitchFamily="34" charset="-122"/>
              <a:ea typeface="微软雅黑" panose="020B0503020204020204" pitchFamily="34" charset="-122"/>
            </a:endParaRPr>
          </a:p>
        </p:txBody>
      </p:sp>
      <p:cxnSp>
        <p:nvCxnSpPr>
          <p:cNvPr id="104" name="直接箭头连接符 103"/>
          <p:cNvCxnSpPr/>
          <p:nvPr/>
        </p:nvCxnSpPr>
        <p:spPr>
          <a:xfrm flipH="1">
            <a:off x="8145398" y="2751080"/>
            <a:ext cx="238371" cy="40325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5" name="文本框 104"/>
          <p:cNvSpPr txBox="1"/>
          <p:nvPr/>
        </p:nvSpPr>
        <p:spPr>
          <a:xfrm>
            <a:off x="7602137" y="3294157"/>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latin typeface="微软雅黑" panose="020B0503020204020204" pitchFamily="34" charset="-122"/>
              <a:ea typeface="微软雅黑" panose="020B0503020204020204" pitchFamily="34" charset="-122"/>
            </a:endParaRPr>
          </a:p>
        </p:txBody>
      </p:sp>
      <p:sp>
        <p:nvSpPr>
          <p:cNvPr id="106" name="文本框 105"/>
          <p:cNvSpPr txBox="1"/>
          <p:nvPr/>
        </p:nvSpPr>
        <p:spPr>
          <a:xfrm>
            <a:off x="7773480" y="3557912"/>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7613286" y="385469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08" name="文本框 107"/>
          <p:cNvSpPr txBox="1"/>
          <p:nvPr/>
        </p:nvSpPr>
        <p:spPr>
          <a:xfrm>
            <a:off x="7340763" y="385469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09" name="文本框 108"/>
          <p:cNvSpPr txBox="1"/>
          <p:nvPr/>
        </p:nvSpPr>
        <p:spPr>
          <a:xfrm>
            <a:off x="7124405" y="3625764"/>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10" name="文本框 109"/>
          <p:cNvSpPr txBox="1"/>
          <p:nvPr/>
        </p:nvSpPr>
        <p:spPr>
          <a:xfrm>
            <a:off x="7296630" y="3292213"/>
            <a:ext cx="31931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13" name="文本框 112"/>
          <p:cNvSpPr txBox="1"/>
          <p:nvPr/>
        </p:nvSpPr>
        <p:spPr>
          <a:xfrm>
            <a:off x="4255946" y="3985878"/>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e3</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3914462" y="3441098"/>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e4</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4195593" y="2925566"/>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e5</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4820524" y="2901720"/>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e6</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5110668" y="3461963"/>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e7</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7091018" y="3009304"/>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e5</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6794648" y="3596994"/>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e4</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7183799" y="4151654"/>
            <a:ext cx="450764" cy="369332"/>
          </a:xfrm>
          <a:prstGeom prst="rect">
            <a:avLst/>
          </a:prstGeom>
          <a:noFill/>
        </p:spPr>
        <p:txBody>
          <a:bodyPr wrap="none"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e3</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6401733" y="4399594"/>
            <a:ext cx="72641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front</a:t>
            </a:r>
            <a:endParaRPr lang="zh-CN" altLang="en-US" dirty="0">
              <a:latin typeface="微软雅黑" panose="020B0503020204020204" pitchFamily="34" charset="-122"/>
              <a:ea typeface="微软雅黑" panose="020B0503020204020204" pitchFamily="34" charset="-122"/>
            </a:endParaRPr>
          </a:p>
        </p:txBody>
      </p:sp>
      <p:cxnSp>
        <p:nvCxnSpPr>
          <p:cNvPr id="124" name="直接箭头连接符 123"/>
          <p:cNvCxnSpPr/>
          <p:nvPr/>
        </p:nvCxnSpPr>
        <p:spPr>
          <a:xfrm flipV="1">
            <a:off x="7124299" y="4523950"/>
            <a:ext cx="227037" cy="343422"/>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文本框 3"/>
          <p:cNvSpPr txBox="1"/>
          <p:nvPr>
            <p:custDataLst>
              <p:tags r:id="rId2"/>
            </p:custDataLst>
          </p:nvPr>
        </p:nvSpPr>
        <p:spPr>
          <a:xfrm>
            <a:off x="4820473" y="3985838"/>
            <a:ext cx="446405" cy="368300"/>
          </a:xfrm>
          <a:prstGeom prst="rect">
            <a:avLst/>
          </a:prstGeom>
          <a:noFill/>
        </p:spPr>
        <p:txBody>
          <a:bodyPr wrap="none" rtlCol="0">
            <a:spAutoFit/>
          </a:bodyPr>
          <a:p>
            <a:r>
              <a:rPr lang="en-US" altLang="zh-CN" dirty="0">
                <a:solidFill>
                  <a:srgbClr val="0070C0"/>
                </a:solidFill>
                <a:latin typeface="微软雅黑" panose="020B0503020204020204" pitchFamily="34" charset="-122"/>
                <a:ea typeface="微软雅黑" panose="020B0503020204020204" pitchFamily="34" charset="-122"/>
              </a:rPr>
              <a:t>e8</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296513" y="1037143"/>
            <a:ext cx="8728490" cy="4459041"/>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从上面给出的几种情况来看，只凭</a:t>
            </a:r>
            <a:r>
              <a:rPr lang="en-US" altLang="zh-CN" sz="2400" dirty="0">
                <a:latin typeface="微软雅黑" panose="020B0503020204020204" pitchFamily="34" charset="-122"/>
                <a:ea typeface="微软雅黑" panose="020B0503020204020204" pitchFamily="34" charset="-122"/>
              </a:rPr>
              <a:t>front==rear</a:t>
            </a:r>
            <a:r>
              <a:rPr lang="zh-CN" altLang="en-US" sz="2400" dirty="0">
                <a:latin typeface="微软雅黑" panose="020B0503020204020204" pitchFamily="34" charset="-122"/>
                <a:ea typeface="微软雅黑" panose="020B0503020204020204" pitchFamily="34" charset="-122"/>
              </a:rPr>
              <a:t>，无法判别队列的状态是 </a:t>
            </a:r>
            <a:r>
              <a:rPr lang="zh-CN" altLang="en-US" sz="2400" dirty="0">
                <a:solidFill>
                  <a:srgbClr val="FF0000"/>
                </a:solidFill>
                <a:latin typeface="微软雅黑" panose="020B0503020204020204" pitchFamily="34" charset="-122"/>
                <a:ea typeface="微软雅黑" panose="020B0503020204020204" pitchFamily="34" charset="-122"/>
              </a:rPr>
              <a:t>空</a:t>
            </a:r>
            <a:r>
              <a:rPr lang="zh-CN" altLang="en-US" sz="2400" dirty="0">
                <a:latin typeface="微软雅黑" panose="020B0503020204020204" pitchFamily="34" charset="-122"/>
                <a:ea typeface="微软雅黑" panose="020B0503020204020204" pitchFamily="34" charset="-122"/>
              </a:rPr>
              <a:t> 还是 </a:t>
            </a:r>
            <a:r>
              <a:rPr lang="zh-CN" altLang="en-US" sz="2400" dirty="0">
                <a:solidFill>
                  <a:srgbClr val="FF0000"/>
                </a:solidFill>
                <a:latin typeface="微软雅黑" panose="020B0503020204020204" pitchFamily="34" charset="-122"/>
                <a:ea typeface="微软雅黑" panose="020B0503020204020204" pitchFamily="34" charset="-122"/>
              </a:rPr>
              <a:t>满</a:t>
            </a:r>
            <a:r>
              <a:rPr lang="zh-CN" altLang="en-US" sz="2400" dirty="0">
                <a:latin typeface="微软雅黑" panose="020B0503020204020204" pitchFamily="34" charset="-122"/>
                <a:ea typeface="微软雅黑" panose="020B0503020204020204" pitchFamily="34" charset="-122"/>
              </a:rPr>
              <a:t>。 解决这个问题：</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方法一</a:t>
            </a:r>
            <a:r>
              <a:rPr lang="zh-CN" altLang="en-US" sz="2400" dirty="0">
                <a:latin typeface="微软雅黑" panose="020B0503020204020204" pitchFamily="34" charset="-122"/>
                <a:ea typeface="微软雅黑" panose="020B0503020204020204" pitchFamily="34" charset="-122"/>
              </a:rPr>
              <a:t>：少用一个元素空间，当队尾指针所指向的空单元的后继单元是队头元素所在的单元时，则停止入队。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队列 满 的条件为：  （</a:t>
            </a:r>
            <a:r>
              <a:rPr lang="en-US" altLang="zh-CN" sz="2400" dirty="0">
                <a:latin typeface="微软雅黑" panose="020B0503020204020204" pitchFamily="34" charset="-122"/>
                <a:ea typeface="微软雅黑" panose="020B0503020204020204" pitchFamily="34" charset="-122"/>
              </a:rPr>
              <a:t>rear+1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mod MAXSIZE == front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队列 空 的条件为： </a:t>
            </a:r>
            <a:r>
              <a:rPr lang="en-US" altLang="zh-CN" sz="2400" dirty="0">
                <a:latin typeface="微软雅黑" panose="020B0503020204020204" pitchFamily="34" charset="-122"/>
                <a:ea typeface="微软雅黑" panose="020B0503020204020204" pitchFamily="34" charset="-122"/>
              </a:rPr>
              <a:t>rear==front</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方法二</a:t>
            </a:r>
            <a:r>
              <a:rPr lang="zh-CN" altLang="en-US" sz="2400" dirty="0">
                <a:latin typeface="微软雅黑" panose="020B0503020204020204" pitchFamily="34" charset="-122"/>
                <a:ea typeface="微软雅黑" panose="020B0503020204020204" pitchFamily="34" charset="-122"/>
              </a:rPr>
              <a:t>：增设一个标志量，以区别队列是空，还是满。</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296513" y="1037143"/>
            <a:ext cx="8634545" cy="5186869"/>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循环队列的类型定义</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#define  MAXSIZE 50</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typedef   struct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QueueElementType</a:t>
            </a:r>
            <a:r>
              <a:rPr lang="en-US" altLang="zh-CN" sz="2800" dirty="0">
                <a:latin typeface="微软雅黑" panose="020B0503020204020204" pitchFamily="34" charset="-122"/>
                <a:ea typeface="微软雅黑" panose="020B0503020204020204" pitchFamily="34" charset="-122"/>
              </a:rPr>
              <a:t>  element[MAXSIZE];</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int front;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int rear;</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SeqQueue</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296513" y="1037143"/>
            <a:ext cx="8218837" cy="3790205"/>
          </a:xfrm>
          <a:prstGeom prst="rect">
            <a:avLst/>
          </a:prstGeom>
          <a:noFill/>
        </p:spPr>
        <p:txBody>
          <a:bodyPr wrap="square" rtlCol="0">
            <a:spAutoFit/>
          </a:bodyPr>
          <a:lstStyle/>
          <a:p>
            <a:pPr algn="ctr">
              <a:lnSpc>
                <a:spcPct val="150000"/>
              </a:lnSpc>
            </a:pPr>
            <a:r>
              <a:rPr lang="zh-CN" altLang="en-US" sz="3600" dirty="0">
                <a:latin typeface="微软雅黑" panose="020B0503020204020204" pitchFamily="34" charset="-122"/>
                <a:ea typeface="微软雅黑" panose="020B0503020204020204" pitchFamily="34" charset="-122"/>
              </a:rPr>
              <a:t>基本操作 </a:t>
            </a:r>
            <a:endParaRPr lang="en-US" altLang="zh-CN" sz="3600" dirty="0">
              <a:latin typeface="微软雅黑" panose="020B0503020204020204" pitchFamily="34" charset="-122"/>
              <a:ea typeface="微软雅黑" panose="020B0503020204020204" pitchFamily="34" charset="-122"/>
            </a:endParaRPr>
          </a:p>
          <a:p>
            <a:pPr algn="ct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初始化操作</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latin typeface="微软雅黑" panose="020B0503020204020204" pitchFamily="34" charset="-122"/>
                <a:ea typeface="微软雅黑" panose="020B0503020204020204" pitchFamily="34" charset="-122"/>
              </a:rPr>
              <a:t>入队操作</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latin typeface="微软雅黑" panose="020B0503020204020204" pitchFamily="34" charset="-122"/>
                <a:ea typeface="微软雅黑" panose="020B0503020204020204" pitchFamily="34" charset="-122"/>
              </a:rPr>
              <a:t>出队操作</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296514" y="895438"/>
            <a:ext cx="2912098" cy="130888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递归：</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一个有意思的图</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2" name="回调函数">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848100" y="308919"/>
            <a:ext cx="4789345" cy="59886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296513" y="1037143"/>
            <a:ext cx="8218837" cy="5175969"/>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3200" dirty="0">
                <a:latin typeface="微软雅黑" panose="020B0503020204020204" pitchFamily="34" charset="-122"/>
                <a:ea typeface="微软雅黑" panose="020B0503020204020204" pitchFamily="34" charset="-122"/>
              </a:rPr>
              <a:t>初始化操作</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void  </a:t>
            </a:r>
            <a:r>
              <a:rPr lang="en-US" altLang="zh-CN" sz="3200" dirty="0" err="1">
                <a:latin typeface="微软雅黑" panose="020B0503020204020204" pitchFamily="34" charset="-122"/>
                <a:ea typeface="微软雅黑" panose="020B0503020204020204" pitchFamily="34" charset="-122"/>
              </a:rPr>
              <a:t>InitQueue</a:t>
            </a:r>
            <a:r>
              <a:rPr lang="en-US" altLang="zh-CN" sz="3200" dirty="0">
                <a:latin typeface="微软雅黑" panose="020B0503020204020204" pitchFamily="34" charset="-122"/>
                <a:ea typeface="微软雅黑" panose="020B0503020204020204" pitchFamily="34" charset="-122"/>
              </a:rPr>
              <a:t>(</a:t>
            </a:r>
            <a:r>
              <a:rPr lang="en-US" altLang="zh-CN" sz="3200" dirty="0" err="1">
                <a:latin typeface="微软雅黑" panose="020B0503020204020204" pitchFamily="34" charset="-122"/>
                <a:ea typeface="微软雅黑" panose="020B0503020204020204" pitchFamily="34" charset="-122"/>
              </a:rPr>
              <a:t>SeqQueue</a:t>
            </a:r>
            <a:r>
              <a:rPr lang="en-US" altLang="zh-CN" sz="3200" dirty="0">
                <a:latin typeface="微软雅黑" panose="020B0503020204020204" pitchFamily="34" charset="-122"/>
                <a:ea typeface="微软雅黑" panose="020B0503020204020204" pitchFamily="34" charset="-122"/>
              </a:rPr>
              <a:t> *Q)</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将*</a:t>
            </a:r>
            <a:r>
              <a:rPr lang="en-US" altLang="zh-CN" sz="3200" dirty="0">
                <a:latin typeface="微软雅黑" panose="020B0503020204020204" pitchFamily="34" charset="-122"/>
                <a:ea typeface="微软雅黑" panose="020B0503020204020204" pitchFamily="34" charset="-122"/>
              </a:rPr>
              <a:t>Q</a:t>
            </a:r>
            <a:r>
              <a:rPr lang="zh-CN" altLang="en-US" sz="3200" dirty="0">
                <a:latin typeface="微软雅黑" panose="020B0503020204020204" pitchFamily="34" charset="-122"/>
                <a:ea typeface="微软雅黑" panose="020B0503020204020204" pitchFamily="34" charset="-122"/>
              </a:rPr>
              <a:t>初始化为一个空的循环队列</a:t>
            </a: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       Q-&gt;front=Q-&gt;rear=0;</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448890" y="1010266"/>
            <a:ext cx="8509284" cy="522213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）入队</a:t>
            </a:r>
            <a:r>
              <a:rPr lang="zh-CN" altLang="en-US" sz="3200" dirty="0">
                <a:latin typeface="微软雅黑" panose="020B0503020204020204" pitchFamily="34" charset="-122"/>
                <a:ea typeface="微软雅黑" panose="020B0503020204020204" pitchFamily="34" charset="-122"/>
              </a:rPr>
              <a:t>操作</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QueueElementType</a:t>
            </a:r>
            <a:r>
              <a:rPr lang="en-US" altLang="zh-CN" dirty="0">
                <a:latin typeface="微软雅黑" panose="020B0503020204020204" pitchFamily="34" charset="-122"/>
                <a:ea typeface="微软雅黑" panose="020B0503020204020204" pitchFamily="34" charset="-122"/>
              </a:rPr>
              <a:t> x)</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将元素</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if((Q-&gt;rear+1)%MAXSIZE==Q-&gt;front)  /*</a:t>
            </a:r>
            <a:r>
              <a:rPr lang="zh-CN" altLang="en-US" dirty="0">
                <a:latin typeface="微软雅黑" panose="020B0503020204020204" pitchFamily="34" charset="-122"/>
                <a:ea typeface="微软雅黑" panose="020B0503020204020204" pitchFamily="34" charset="-122"/>
              </a:rPr>
              <a:t>队列已经满了</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FALSE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Q-&gt;element[Q-&gt;rear]=x;</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重新设置队尾指针</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Q-&gt;rear=(Q-&gt;rear+1)%MAXSIZE;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TRUE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483636" y="6370870"/>
            <a:ext cx="2057400" cy="365125"/>
          </a:xfrm>
        </p:spPr>
        <p:txBody>
          <a:bodyPr/>
          <a:lstStyle/>
          <a:p>
            <a:fld id="{6DC87717-A16C-46C8-8501-38B3BAF8FB93}" type="slidenum">
              <a:rPr lang="zh-CN" altLang="en-US" smtClean="0"/>
            </a:fld>
            <a:endParaRPr lang="zh-CN" altLang="en-US"/>
          </a:p>
        </p:txBody>
      </p:sp>
      <p:sp>
        <p:nvSpPr>
          <p:cNvPr id="2" name="椭圆 1"/>
          <p:cNvSpPr/>
          <p:nvPr/>
        </p:nvSpPr>
        <p:spPr>
          <a:xfrm>
            <a:off x="5880970" y="3983276"/>
            <a:ext cx="2057400" cy="20432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42606" y="4477010"/>
            <a:ext cx="1144044" cy="105574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2" idx="0"/>
          </p:cNvCxnSpPr>
          <p:nvPr/>
        </p:nvCxnSpPr>
        <p:spPr>
          <a:xfrm flipV="1">
            <a:off x="6909670" y="3983276"/>
            <a:ext cx="0" cy="493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909670" y="5532752"/>
            <a:ext cx="0" cy="493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033789" y="5285884"/>
            <a:ext cx="424161" cy="2730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434197" y="4528159"/>
            <a:ext cx="361270" cy="2298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000652" y="4592876"/>
            <a:ext cx="411532" cy="165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7351240" y="5366674"/>
            <a:ext cx="444227" cy="192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06983" y="4783587"/>
            <a:ext cx="346570" cy="461665"/>
          </a:xfrm>
          <a:prstGeom prst="rect">
            <a:avLst/>
          </a:prstGeom>
          <a:noFill/>
        </p:spPr>
        <p:txBody>
          <a:bodyPr wrap="none" rtlCol="0">
            <a:spAutoFit/>
          </a:bodyPr>
          <a:lstStyle/>
          <a:p>
            <a:r>
              <a:rPr lang="en-US" altLang="zh-CN" sz="2400" dirty="0">
                <a:solidFill>
                  <a:srgbClr val="FF0000"/>
                </a:solidFill>
              </a:rPr>
              <a:t>1</a:t>
            </a:r>
            <a:endParaRPr lang="zh-CN" altLang="en-US" sz="2400" dirty="0">
              <a:solidFill>
                <a:srgbClr val="FF0000"/>
              </a:solidFill>
            </a:endParaRPr>
          </a:p>
        </p:txBody>
      </p:sp>
      <p:sp>
        <p:nvSpPr>
          <p:cNvPr id="26" name="文本框 25"/>
          <p:cNvSpPr txBox="1"/>
          <p:nvPr/>
        </p:nvSpPr>
        <p:spPr>
          <a:xfrm>
            <a:off x="6962246" y="4444611"/>
            <a:ext cx="346570" cy="461665"/>
          </a:xfrm>
          <a:prstGeom prst="rect">
            <a:avLst/>
          </a:prstGeom>
          <a:noFill/>
        </p:spPr>
        <p:txBody>
          <a:bodyPr wrap="none" rtlCol="0">
            <a:spAutoFit/>
          </a:bodyPr>
          <a:lstStyle/>
          <a:p>
            <a:r>
              <a:rPr lang="en-US" altLang="zh-CN" sz="2400" dirty="0">
                <a:solidFill>
                  <a:srgbClr val="FF0000"/>
                </a:solidFill>
              </a:rPr>
              <a:t>0</a:t>
            </a:r>
            <a:endParaRPr lang="zh-CN" altLang="en-US" sz="2400" dirty="0">
              <a:solidFill>
                <a:srgbClr val="FF0000"/>
              </a:solidFill>
            </a:endParaRPr>
          </a:p>
        </p:txBody>
      </p:sp>
      <p:sp>
        <p:nvSpPr>
          <p:cNvPr id="27" name="文本框 26"/>
          <p:cNvSpPr txBox="1"/>
          <p:nvPr/>
        </p:nvSpPr>
        <p:spPr>
          <a:xfrm>
            <a:off x="6924272" y="5084174"/>
            <a:ext cx="346570" cy="461665"/>
          </a:xfrm>
          <a:prstGeom prst="rect">
            <a:avLst/>
          </a:prstGeom>
          <a:noFill/>
        </p:spPr>
        <p:txBody>
          <a:bodyPr wrap="none" rtlCol="0">
            <a:spAutoFit/>
          </a:bodyPr>
          <a:lstStyle/>
          <a:p>
            <a:r>
              <a:rPr lang="en-US" altLang="zh-CN" sz="2400" dirty="0">
                <a:solidFill>
                  <a:srgbClr val="FF0000"/>
                </a:solidFill>
              </a:rPr>
              <a:t>2</a:t>
            </a:r>
            <a:endParaRPr lang="zh-CN" altLang="en-US" sz="2400" dirty="0">
              <a:solidFill>
                <a:srgbClr val="FF0000"/>
              </a:solidFill>
            </a:endParaRPr>
          </a:p>
        </p:txBody>
      </p:sp>
      <p:sp>
        <p:nvSpPr>
          <p:cNvPr id="28" name="文本框 27"/>
          <p:cNvSpPr txBox="1"/>
          <p:nvPr/>
        </p:nvSpPr>
        <p:spPr>
          <a:xfrm>
            <a:off x="6532720" y="5135841"/>
            <a:ext cx="346570" cy="461665"/>
          </a:xfrm>
          <a:prstGeom prst="rect">
            <a:avLst/>
          </a:prstGeom>
          <a:noFill/>
        </p:spPr>
        <p:txBody>
          <a:bodyPr wrap="none" rtlCol="0">
            <a:spAutoFit/>
          </a:bodyPr>
          <a:lstStyle/>
          <a:p>
            <a:r>
              <a:rPr lang="en-US" altLang="zh-CN" sz="2400" dirty="0">
                <a:solidFill>
                  <a:srgbClr val="FF0000"/>
                </a:solidFill>
              </a:rPr>
              <a:t>3</a:t>
            </a:r>
            <a:endParaRPr lang="zh-CN" altLang="en-US" sz="2400" dirty="0">
              <a:solidFill>
                <a:srgbClr val="FF0000"/>
              </a:solidFill>
            </a:endParaRPr>
          </a:p>
        </p:txBody>
      </p:sp>
      <p:sp>
        <p:nvSpPr>
          <p:cNvPr id="29" name="文本框 28"/>
          <p:cNvSpPr txBox="1"/>
          <p:nvPr/>
        </p:nvSpPr>
        <p:spPr>
          <a:xfrm>
            <a:off x="6336944" y="4798042"/>
            <a:ext cx="346570" cy="461665"/>
          </a:xfrm>
          <a:prstGeom prst="rect">
            <a:avLst/>
          </a:prstGeom>
          <a:noFill/>
        </p:spPr>
        <p:txBody>
          <a:bodyPr wrap="none" rtlCol="0">
            <a:spAutoFit/>
          </a:bodyPr>
          <a:lstStyle/>
          <a:p>
            <a:r>
              <a:rPr lang="en-US" altLang="zh-CN" sz="2400" dirty="0">
                <a:solidFill>
                  <a:srgbClr val="FF0000"/>
                </a:solidFill>
              </a:rPr>
              <a:t>4</a:t>
            </a:r>
            <a:endParaRPr lang="zh-CN" altLang="en-US" sz="2400" dirty="0">
              <a:solidFill>
                <a:srgbClr val="FF0000"/>
              </a:solidFill>
            </a:endParaRPr>
          </a:p>
        </p:txBody>
      </p:sp>
      <p:sp>
        <p:nvSpPr>
          <p:cNvPr id="30" name="文本框 29"/>
          <p:cNvSpPr txBox="1"/>
          <p:nvPr/>
        </p:nvSpPr>
        <p:spPr>
          <a:xfrm>
            <a:off x="6483636" y="4463922"/>
            <a:ext cx="346570" cy="461665"/>
          </a:xfrm>
          <a:prstGeom prst="rect">
            <a:avLst/>
          </a:prstGeom>
          <a:noFill/>
        </p:spPr>
        <p:txBody>
          <a:bodyPr wrap="none" rtlCol="0">
            <a:spAutoFit/>
          </a:bodyPr>
          <a:lstStyle/>
          <a:p>
            <a:r>
              <a:rPr lang="en-US" altLang="zh-CN" sz="2400" dirty="0">
                <a:solidFill>
                  <a:srgbClr val="FF0000"/>
                </a:solidFill>
              </a:rPr>
              <a:t>5</a:t>
            </a:r>
            <a:endParaRPr lang="zh-CN" altLang="en-US" sz="2400" dirty="0">
              <a:solidFill>
                <a:srgbClr val="FF0000"/>
              </a:solidFill>
            </a:endParaRPr>
          </a:p>
        </p:txBody>
      </p:sp>
      <p:sp>
        <p:nvSpPr>
          <p:cNvPr id="31" name="文本框 30"/>
          <p:cNvSpPr txBox="1"/>
          <p:nvPr/>
        </p:nvSpPr>
        <p:spPr>
          <a:xfrm>
            <a:off x="5304188" y="5891115"/>
            <a:ext cx="905986" cy="581057"/>
          </a:xfrm>
          <a:prstGeom prst="rect">
            <a:avLst/>
          </a:prstGeom>
          <a:noFill/>
        </p:spPr>
        <p:txBody>
          <a:bodyPr wrap="square" rtlCol="0">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front </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449568" y="3129777"/>
            <a:ext cx="905986" cy="581057"/>
          </a:xfrm>
          <a:prstGeom prst="rect">
            <a:avLst/>
          </a:prstGeom>
          <a:noFill/>
        </p:spPr>
        <p:txBody>
          <a:bodyPr wrap="square" rtlCol="0">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rear</a:t>
            </a:r>
            <a:endParaRPr lang="en-US" altLang="zh-CN" sz="2400" dirty="0">
              <a:solidFill>
                <a:srgbClr val="FF0000"/>
              </a:solidFill>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V="1">
            <a:off x="5629955" y="5788202"/>
            <a:ext cx="519822" cy="267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421665" y="3770334"/>
            <a:ext cx="250527" cy="3332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288054" y="5305967"/>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e3</a:t>
            </a:r>
            <a:endParaRPr lang="en-US" altLang="zh-CN" sz="2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5838970" y="4660834"/>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e4</a:t>
            </a:r>
            <a:endParaRPr lang="en-US" altLang="zh-CN" sz="2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223787" y="4001080"/>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e5</a:t>
            </a:r>
            <a:endParaRPr lang="en-US" altLang="zh-CN" sz="2400"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7097558" y="3977053"/>
            <a:ext cx="336640" cy="662554"/>
          </a:xfrm>
          <a:prstGeom prst="rect">
            <a:avLst/>
          </a:prstGeom>
          <a:noFill/>
        </p:spPr>
        <p:txBody>
          <a:bodyPr wrap="square" rtlCol="0">
            <a:spAutoFit/>
          </a:bodyPr>
          <a:lstStyle/>
          <a:p>
            <a:pPr>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rPr>
              <a:t>x</a:t>
            </a:r>
            <a:endParaRPr lang="en-US" altLang="zh-CN"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77778E-6 -4.07407E-6 L 2.77778E-6 -4.07407E-6 C 0.0033 0.00209 0.00816 0.00255 0.01007 0.00718 C 0.01076 0.00857 0.01128 0.01019 0.01198 0.01135 C 0.01284 0.0125 0.01371 0.01274 0.01441 0.01389 C 0.02135 0.02176 0.01441 0.01459 0.01996 0.02037 C 0.02326 0.02709 0.01788 0.01713 0.02552 0.02547 C 0.02639 0.02639 0.02639 0.02824 0.02743 0.0294 C 0.02812 0.03056 0.02934 0.03102 0.03038 0.03195 C 0.03229 0.03704 0.03229 0.03727 0.03472 0.04283 C 0.03489 0.04352 0.03559 0.04422 0.03593 0.04491 C 0.03819 0.05139 0.03333 0.04237 0.03889 0.05162 C 0.0401 0.05973 0.03871 0.05255 0.04062 0.05811 C 0.04097 0.05903 0.04097 0.05996 0.04132 0.06065 C 0.04218 0.06204 0.04323 0.06274 0.04375 0.06412 C 0.04496 0.06621 0.04531 0.06852 0.04635 0.07061 C 0.04687 0.07223 0.04791 0.07315 0.04861 0.07477 C 0.04965 0.07709 0.05034 0.07963 0.05104 0.08218 C 0.05225 0.08496 0.0533 0.08774 0.05416 0.09028 C 0.05468 0.0919 0.05486 0.09329 0.05538 0.09445 C 0.05607 0.09561 0.05694 0.0963 0.05798 0.09699 C 0.06093 0.11737 0.05642 0.09584 0.06267 0.10926 C 0.06337 0.11088 0.06302 0.11274 0.06337 0.11436 C 0.06371 0.11551 0.06406 0.11644 0.06458 0.1176 C 0.06475 0.11899 0.06475 0.12037 0.06528 0.12176 C 0.06562 0.12292 0.06823 0.12477 0.06823 0.12662 C 0.06857 0.13218 0.06823 0.1375 0.06823 0.14329 L 0.06823 0.14352 " pathEditMode="relative" rAng="0" ptsTypes="AAAAAAAAAAAAAAAAAAAAAAAAAAAA">
                                      <p:cBhvr>
                                        <p:cTn id="10" dur="2000" fill="hold"/>
                                        <p:tgtEl>
                                          <p:spTgt spid="34"/>
                                        </p:tgtEl>
                                        <p:attrNameLst>
                                          <p:attrName>ppt_x</p:attrName>
                                          <p:attrName>ppt_y</p:attrName>
                                        </p:attrNameLst>
                                      </p:cBhvr>
                                      <p:rCtr x="3420" y="7176"/>
                                    </p:animMotion>
                                  </p:childTnLst>
                                </p:cTn>
                              </p:par>
                              <p:par>
                                <p:cTn id="11" presetID="0" presetClass="path" presetSubtype="0" accel="50000" decel="50000" fill="hold" grpId="0" nodeType="withEffect">
                                  <p:stCondLst>
                                    <p:cond delay="0"/>
                                  </p:stCondLst>
                                  <p:childTnLst>
                                    <p:animMotion origin="layout" path="M 0 0 L 0 0 C 0.00382 0.00254 0.0092 0.00301 0.01146 0.0081 C 0.01215 0.00972 0.01267 0.01134 0.01354 0.01273 C 0.01441 0.01389 0.01545 0.01435 0.01632 0.01551 C 0.02396 0.0243 0.01615 0.0162 0.0224 0.02268 C 0.02622 0.03009 0.02014 0.01921 0.02865 0.02824 C 0.02969 0.0294 0.02969 0.03148 0.03073 0.03264 C 0.0316 0.03402 0.03299 0.03449 0.03403 0.03541 C 0.03629 0.0412 0.03629 0.04143 0.03889 0.04745 C 0.03924 0.04838 0.03993 0.04907 0.04028 0.05 C 0.04288 0.05717 0.03733 0.04699 0.04358 0.0574 C 0.04497 0.0662 0.0434 0.05833 0.04566 0.06458 C 0.04601 0.06551 0.04601 0.06666 0.04636 0.06736 C 0.04722 0.06875 0.04844 0.06967 0.04913 0.07106 C 0.05035 0.07338 0.05087 0.07615 0.05191 0.07847 C 0.05261 0.08009 0.05382 0.08125 0.05452 0.08287 C 0.05573 0.08565 0.05642 0.08842 0.05729 0.0912 C 0.05851 0.09421 0.05972 0.09722 0.06077 0.10023 C 0.06129 0.10185 0.06146 0.10347 0.06215 0.10486 C 0.06285 0.10602 0.06389 0.10671 0.06493 0.10764 C 0.06823 0.13009 0.0632 0.10625 0.07031 0.12129 C 0.07101 0.12291 0.07066 0.125 0.07101 0.12685 C 0.07136 0.12801 0.07188 0.12916 0.0724 0.13032 C 0.07257 0.13194 0.07257 0.13356 0.07309 0.13495 C 0.07361 0.13634 0.07639 0.13842 0.07639 0.14051 C 0.07691 0.14652 0.07639 0.15254 0.07639 0.15879 L 0.07639 0.15879 " pathEditMode="relative" ptsTypes="AAAAAAAAAAAAAAAAAAAAAAAAAAAA">
                                      <p:cBhvr>
                                        <p:cTn id="12" dur="2000" fill="hold"/>
                                        <p:tgtEl>
                                          <p:spTgt spid="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rPr>
              <a:t>循环队列</a:t>
            </a:r>
            <a:endParaRPr lang="zh-CN" altLang="en-US" sz="3200" dirty="0">
              <a:solidFill>
                <a:schemeClr val="bg1"/>
              </a:solidFill>
            </a:endParaRPr>
          </a:p>
        </p:txBody>
      </p:sp>
      <p:sp>
        <p:nvSpPr>
          <p:cNvPr id="5" name="文本框 4"/>
          <p:cNvSpPr txBox="1"/>
          <p:nvPr/>
        </p:nvSpPr>
        <p:spPr>
          <a:xfrm>
            <a:off x="448890" y="1010266"/>
            <a:ext cx="8509284" cy="522213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3</a:t>
            </a: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）出队</a:t>
            </a:r>
            <a:r>
              <a:rPr lang="zh-CN" altLang="en-US" sz="3200" dirty="0">
                <a:latin typeface="微软雅黑" panose="020B0503020204020204" pitchFamily="34" charset="-122"/>
                <a:ea typeface="微软雅黑" panose="020B0503020204020204" pitchFamily="34" charset="-122"/>
              </a:rPr>
              <a:t>操作</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int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QueueElementType</a:t>
            </a:r>
            <a:r>
              <a:rPr lang="en-US" altLang="zh-CN" dirty="0">
                <a:latin typeface="微软雅黑" panose="020B0503020204020204" pitchFamily="34" charset="-122"/>
                <a:ea typeface="微软雅黑" panose="020B0503020204020204" pitchFamily="34" charset="-122"/>
              </a:rPr>
              <a:t> *x)</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将元素</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if(Q-&gt;rear ==Q-&gt;front)  /*</a:t>
            </a:r>
            <a:r>
              <a:rPr lang="zh-CN" altLang="en-US" dirty="0">
                <a:latin typeface="微软雅黑" panose="020B0503020204020204" pitchFamily="34" charset="-122"/>
                <a:ea typeface="微软雅黑" panose="020B0503020204020204" pitchFamily="34" charset="-122"/>
              </a:rPr>
              <a:t>队列为空</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FALSE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*x=Q-&gt;element[Q-&gt;front];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重新设置队头指针</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Q-&gt;front=(Q-&gt;front+1)%MAXSIZE;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TRUE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操作成功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sym typeface="Wingdings" panose="05000000000000000000" pitchFamily="2" charset="2"/>
              </a:rPr>
              <a:t> </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a:xfrm>
            <a:off x="6483636" y="6370870"/>
            <a:ext cx="2057400" cy="365125"/>
          </a:xfrm>
        </p:spPr>
        <p:txBody>
          <a:bodyPr/>
          <a:lstStyle/>
          <a:p>
            <a:fld id="{6DC87717-A16C-46C8-8501-38B3BAF8FB93}" type="slidenum">
              <a:rPr lang="zh-CN" altLang="en-US" smtClean="0"/>
            </a:fld>
            <a:endParaRPr lang="zh-CN" altLang="en-US" dirty="0"/>
          </a:p>
        </p:txBody>
      </p:sp>
      <p:sp>
        <p:nvSpPr>
          <p:cNvPr id="2" name="椭圆 1"/>
          <p:cNvSpPr/>
          <p:nvPr/>
        </p:nvSpPr>
        <p:spPr>
          <a:xfrm>
            <a:off x="5880970" y="3983276"/>
            <a:ext cx="2057400" cy="2043210"/>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342606" y="4477010"/>
            <a:ext cx="1144044" cy="105574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2" idx="0"/>
          </p:cNvCxnSpPr>
          <p:nvPr/>
        </p:nvCxnSpPr>
        <p:spPr>
          <a:xfrm flipV="1">
            <a:off x="6909670" y="3983276"/>
            <a:ext cx="0" cy="493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909670" y="5532752"/>
            <a:ext cx="0" cy="4937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033789" y="5285884"/>
            <a:ext cx="424161" cy="2730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434197" y="4528159"/>
            <a:ext cx="361270" cy="2298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000652" y="4592876"/>
            <a:ext cx="411532" cy="1651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7351240" y="5366674"/>
            <a:ext cx="444227" cy="192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06983" y="4783587"/>
            <a:ext cx="346570" cy="461665"/>
          </a:xfrm>
          <a:prstGeom prst="rect">
            <a:avLst/>
          </a:prstGeom>
          <a:noFill/>
        </p:spPr>
        <p:txBody>
          <a:bodyPr wrap="none" rtlCol="0">
            <a:spAutoFit/>
          </a:bodyPr>
          <a:lstStyle/>
          <a:p>
            <a:r>
              <a:rPr lang="en-US" altLang="zh-CN" sz="2400" dirty="0">
                <a:solidFill>
                  <a:srgbClr val="FF0000"/>
                </a:solidFill>
              </a:rPr>
              <a:t>1</a:t>
            </a:r>
            <a:endParaRPr lang="zh-CN" altLang="en-US" sz="2400" dirty="0">
              <a:solidFill>
                <a:srgbClr val="FF0000"/>
              </a:solidFill>
            </a:endParaRPr>
          </a:p>
        </p:txBody>
      </p:sp>
      <p:sp>
        <p:nvSpPr>
          <p:cNvPr id="26" name="文本框 25"/>
          <p:cNvSpPr txBox="1"/>
          <p:nvPr/>
        </p:nvSpPr>
        <p:spPr>
          <a:xfrm>
            <a:off x="6962246" y="4444611"/>
            <a:ext cx="346570" cy="461665"/>
          </a:xfrm>
          <a:prstGeom prst="rect">
            <a:avLst/>
          </a:prstGeom>
          <a:noFill/>
        </p:spPr>
        <p:txBody>
          <a:bodyPr wrap="none" rtlCol="0">
            <a:spAutoFit/>
          </a:bodyPr>
          <a:lstStyle/>
          <a:p>
            <a:r>
              <a:rPr lang="en-US" altLang="zh-CN" sz="2400" dirty="0">
                <a:solidFill>
                  <a:srgbClr val="FF0000"/>
                </a:solidFill>
              </a:rPr>
              <a:t>0</a:t>
            </a:r>
            <a:endParaRPr lang="zh-CN" altLang="en-US" sz="2400" dirty="0">
              <a:solidFill>
                <a:srgbClr val="FF0000"/>
              </a:solidFill>
            </a:endParaRPr>
          </a:p>
        </p:txBody>
      </p:sp>
      <p:sp>
        <p:nvSpPr>
          <p:cNvPr id="27" name="文本框 26"/>
          <p:cNvSpPr txBox="1"/>
          <p:nvPr/>
        </p:nvSpPr>
        <p:spPr>
          <a:xfrm>
            <a:off x="6924272" y="5084174"/>
            <a:ext cx="346570" cy="461665"/>
          </a:xfrm>
          <a:prstGeom prst="rect">
            <a:avLst/>
          </a:prstGeom>
          <a:noFill/>
        </p:spPr>
        <p:txBody>
          <a:bodyPr wrap="none" rtlCol="0">
            <a:spAutoFit/>
          </a:bodyPr>
          <a:lstStyle/>
          <a:p>
            <a:r>
              <a:rPr lang="en-US" altLang="zh-CN" sz="2400" dirty="0">
                <a:solidFill>
                  <a:srgbClr val="FF0000"/>
                </a:solidFill>
              </a:rPr>
              <a:t>2</a:t>
            </a:r>
            <a:endParaRPr lang="zh-CN" altLang="en-US" sz="2400" dirty="0">
              <a:solidFill>
                <a:srgbClr val="FF0000"/>
              </a:solidFill>
            </a:endParaRPr>
          </a:p>
        </p:txBody>
      </p:sp>
      <p:sp>
        <p:nvSpPr>
          <p:cNvPr id="28" name="文本框 27"/>
          <p:cNvSpPr txBox="1"/>
          <p:nvPr/>
        </p:nvSpPr>
        <p:spPr>
          <a:xfrm>
            <a:off x="6532720" y="5135841"/>
            <a:ext cx="346570" cy="461665"/>
          </a:xfrm>
          <a:prstGeom prst="rect">
            <a:avLst/>
          </a:prstGeom>
          <a:noFill/>
        </p:spPr>
        <p:txBody>
          <a:bodyPr wrap="none" rtlCol="0">
            <a:spAutoFit/>
          </a:bodyPr>
          <a:lstStyle/>
          <a:p>
            <a:r>
              <a:rPr lang="en-US" altLang="zh-CN" sz="2400" dirty="0">
                <a:solidFill>
                  <a:srgbClr val="FF0000"/>
                </a:solidFill>
              </a:rPr>
              <a:t>3</a:t>
            </a:r>
            <a:endParaRPr lang="zh-CN" altLang="en-US" sz="2400" dirty="0">
              <a:solidFill>
                <a:srgbClr val="FF0000"/>
              </a:solidFill>
            </a:endParaRPr>
          </a:p>
        </p:txBody>
      </p:sp>
      <p:sp>
        <p:nvSpPr>
          <p:cNvPr id="29" name="文本框 28"/>
          <p:cNvSpPr txBox="1"/>
          <p:nvPr/>
        </p:nvSpPr>
        <p:spPr>
          <a:xfrm>
            <a:off x="6336944" y="4798042"/>
            <a:ext cx="346570" cy="461665"/>
          </a:xfrm>
          <a:prstGeom prst="rect">
            <a:avLst/>
          </a:prstGeom>
          <a:noFill/>
        </p:spPr>
        <p:txBody>
          <a:bodyPr wrap="none" rtlCol="0">
            <a:spAutoFit/>
          </a:bodyPr>
          <a:lstStyle/>
          <a:p>
            <a:r>
              <a:rPr lang="en-US" altLang="zh-CN" sz="2400" dirty="0">
                <a:solidFill>
                  <a:srgbClr val="FF0000"/>
                </a:solidFill>
              </a:rPr>
              <a:t>4</a:t>
            </a:r>
            <a:endParaRPr lang="zh-CN" altLang="en-US" sz="2400" dirty="0">
              <a:solidFill>
                <a:srgbClr val="FF0000"/>
              </a:solidFill>
            </a:endParaRPr>
          </a:p>
        </p:txBody>
      </p:sp>
      <p:sp>
        <p:nvSpPr>
          <p:cNvPr id="30" name="文本框 29"/>
          <p:cNvSpPr txBox="1"/>
          <p:nvPr/>
        </p:nvSpPr>
        <p:spPr>
          <a:xfrm>
            <a:off x="6483636" y="4463922"/>
            <a:ext cx="346570" cy="461665"/>
          </a:xfrm>
          <a:prstGeom prst="rect">
            <a:avLst/>
          </a:prstGeom>
          <a:noFill/>
        </p:spPr>
        <p:txBody>
          <a:bodyPr wrap="none" rtlCol="0">
            <a:spAutoFit/>
          </a:bodyPr>
          <a:lstStyle/>
          <a:p>
            <a:r>
              <a:rPr lang="en-US" altLang="zh-CN" sz="2400" dirty="0">
                <a:solidFill>
                  <a:srgbClr val="FF0000"/>
                </a:solidFill>
              </a:rPr>
              <a:t>5</a:t>
            </a:r>
            <a:endParaRPr lang="zh-CN" altLang="en-US" sz="2400" dirty="0">
              <a:solidFill>
                <a:srgbClr val="FF0000"/>
              </a:solidFill>
            </a:endParaRPr>
          </a:p>
        </p:txBody>
      </p:sp>
      <p:sp>
        <p:nvSpPr>
          <p:cNvPr id="31" name="文本框 30"/>
          <p:cNvSpPr txBox="1"/>
          <p:nvPr/>
        </p:nvSpPr>
        <p:spPr>
          <a:xfrm>
            <a:off x="5304188" y="5891115"/>
            <a:ext cx="905986" cy="581057"/>
          </a:xfrm>
          <a:prstGeom prst="rect">
            <a:avLst/>
          </a:prstGeom>
          <a:noFill/>
        </p:spPr>
        <p:txBody>
          <a:bodyPr wrap="square" rtlCol="0">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front </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449568" y="3129777"/>
            <a:ext cx="905986" cy="581057"/>
          </a:xfrm>
          <a:prstGeom prst="rect">
            <a:avLst/>
          </a:prstGeom>
          <a:noFill/>
        </p:spPr>
        <p:txBody>
          <a:bodyPr wrap="square" rtlCol="0">
            <a:spAutoFit/>
          </a:bodyPr>
          <a:lstStyle/>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rear</a:t>
            </a:r>
            <a:endParaRPr lang="en-US" altLang="zh-CN" sz="2400" dirty="0">
              <a:solidFill>
                <a:srgbClr val="FF0000"/>
              </a:solidFill>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V="1">
            <a:off x="5629955" y="5788202"/>
            <a:ext cx="519822" cy="267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7421665" y="3770334"/>
            <a:ext cx="250527" cy="3332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288054" y="5305967"/>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e3</a:t>
            </a:r>
            <a:endParaRPr lang="en-US" altLang="zh-CN" sz="24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5838970" y="4660834"/>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e4</a:t>
            </a:r>
            <a:endParaRPr lang="en-US" altLang="zh-CN" sz="24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223787" y="4001080"/>
            <a:ext cx="700485" cy="581057"/>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e5</a:t>
            </a:r>
            <a:endParaRPr lang="en-US" altLang="zh-CN" sz="24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2930755" y="5654493"/>
            <a:ext cx="1738570" cy="743986"/>
          </a:xfrm>
          <a:prstGeom prst="rect">
            <a:avLst/>
          </a:prstGeom>
          <a:noFill/>
        </p:spPr>
        <p:txBody>
          <a:bodyPr wrap="square">
            <a:sp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a:t>
            </a:r>
            <a:r>
              <a:rPr lang="en-US" altLang="zh-CN" sz="3200" dirty="0">
                <a:solidFill>
                  <a:srgbClr val="FF0000"/>
                </a:solidFill>
                <a:latin typeface="微软雅黑" panose="020B0503020204020204" pitchFamily="34" charset="-122"/>
                <a:ea typeface="微软雅黑" panose="020B0503020204020204" pitchFamily="34" charset="-122"/>
              </a:rPr>
              <a:t>x=e3</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grpId="0" nodeType="clickEffect">
                                  <p:stCondLst>
                                    <p:cond delay="0"/>
                                  </p:stCondLst>
                                  <p:childTnLst>
                                    <p:animEffect transition="out" filter="fade">
                                      <p:cBhvr>
                                        <p:cTn id="10" dur="1000"/>
                                        <p:tgtEl>
                                          <p:spTgt spid="35"/>
                                        </p:tgtEl>
                                      </p:cBhvr>
                                    </p:animEffect>
                                    <p:anim calcmode="lin" valueType="num">
                                      <p:cBhvr>
                                        <p:cTn id="11" dur="1000"/>
                                        <p:tgtEl>
                                          <p:spTgt spid="35"/>
                                        </p:tgtEl>
                                        <p:attrNameLst>
                                          <p:attrName>ppt_x</p:attrName>
                                        </p:attrNameLst>
                                      </p:cBhvr>
                                      <p:tavLst>
                                        <p:tav tm="0">
                                          <p:val>
                                            <p:strVal val="ppt_x"/>
                                          </p:val>
                                        </p:tav>
                                        <p:tav tm="100000">
                                          <p:val>
                                            <p:strVal val="ppt_x"/>
                                          </p:val>
                                        </p:tav>
                                      </p:tavLst>
                                    </p:anim>
                                    <p:anim calcmode="lin" valueType="num">
                                      <p:cBhvr>
                                        <p:cTn id="12" dur="1000"/>
                                        <p:tgtEl>
                                          <p:spTgt spid="35"/>
                                        </p:tgtEl>
                                        <p:attrNameLst>
                                          <p:attrName>ppt_y</p:attrName>
                                        </p:attrNameLst>
                                      </p:cBhvr>
                                      <p:tavLst>
                                        <p:tav tm="0">
                                          <p:val>
                                            <p:strVal val="ppt_y"/>
                                          </p:val>
                                        </p:tav>
                                        <p:tav tm="100000">
                                          <p:val>
                                            <p:strVal val="ppt_y+.1"/>
                                          </p:val>
                                        </p:tav>
                                      </p:tavLst>
                                    </p:anim>
                                    <p:set>
                                      <p:cBhvr>
                                        <p:cTn id="13" dur="1" fill="hold">
                                          <p:stCondLst>
                                            <p:cond delay="999"/>
                                          </p:stCondLst>
                                        </p:cTn>
                                        <p:tgtEl>
                                          <p:spTgt spid="3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 0 L 0 0 C -0.00035 -0.0118 0.00069 -0.02569 -0.00209 -0.0375 C -0.00643 -0.05555 -0.00348 -0.03796 -0.0125 -0.06041 C -0.01476 -0.0662 -0.0158 -0.07314 -0.01928 -0.07777 C -0.02362 -0.08356 -0.0191 -0.07708 -0.02344 -0.08426 C -0.02379 -0.08495 -0.02448 -0.08541 -0.02483 -0.08611 C -0.02553 -0.08773 -0.02605 -0.08981 -0.02691 -0.09143 C -0.02744 -0.09259 -0.0283 -0.09328 -0.029 -0.09421 C -0.03004 -0.09606 -0.03125 -0.09791 -0.0323 -0.09976 C -0.03386 -0.10555 -0.03316 -0.10393 -0.03716 -0.1125 C -0.03768 -0.11388 -0.03855 -0.11504 -0.03924 -0.1162 C -0.0408 -0.11944 -0.04393 -0.12615 -0.04393 -0.12615 L -0.04393 -0.12615 " pathEditMode="relative" ptsTypes="AAAAAAAAAAAAAA">
                                      <p:cBhvr>
                                        <p:cTn id="17" dur="2000" fill="hold"/>
                                        <p:tgtEl>
                                          <p:spTgt spid="33"/>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0 0 L 0 0 C -0.00035 -0.0118 0.00069 -0.02569 -0.00209 -0.0375 C -0.00643 -0.05555 -0.00348 -0.03796 -0.0125 -0.06041 C -0.01476 -0.0662 -0.0158 -0.07314 -0.01928 -0.07777 C -0.02362 -0.08356 -0.0191 -0.07708 -0.02344 -0.08426 C -0.02379 -0.08495 -0.02448 -0.08541 -0.02483 -0.08611 C -0.02553 -0.08773 -0.02605 -0.08981 -0.02691 -0.09143 C -0.02744 -0.09259 -0.0283 -0.09328 -0.029 -0.09421 C -0.03004 -0.09606 -0.03125 -0.09791 -0.0323 -0.09976 C -0.03386 -0.10555 -0.03316 -0.10393 -0.03716 -0.1125 C -0.03768 -0.11388 -0.03855 -0.11504 -0.03924 -0.1162 C -0.0408 -0.11944 -0.04393 -0.12615 -0.04393 -0.12615 L -0.04393 -0.12615 " pathEditMode="relative" ptsTypes="AAAAAAAAAAAAAA">
                                      <p:cBhvr>
                                        <p:cTn id="19"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3.2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875053" cy="255454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latin typeface="微软雅黑" panose="020B0503020204020204" pitchFamily="34" charset="-122"/>
                <a:ea typeface="微软雅黑" panose="020B0503020204020204" pitchFamily="34" charset="-122"/>
              </a:rPr>
              <a:t>.2.1 </a:t>
            </a:r>
            <a:r>
              <a:rPr lang="zh-CN" altLang="en-US" sz="3200" dirty="0">
                <a:latin typeface="微软雅黑" panose="020B0503020204020204" pitchFamily="34" charset="-122"/>
                <a:ea typeface="微软雅黑" panose="020B0503020204020204" pitchFamily="34" charset="-122"/>
              </a:rPr>
              <a:t>队列的定义</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latin typeface="微软雅黑" panose="020B0503020204020204" pitchFamily="34" charset="-122"/>
                <a:ea typeface="微软雅黑" panose="020B0503020204020204" pitchFamily="34" charset="-122"/>
                <a:sym typeface="Wingdings 2" panose="05020102010507070707" pitchFamily="18" charset="2"/>
              </a:rPr>
              <a:t>3.2.2 </a:t>
            </a:r>
            <a:r>
              <a:rPr lang="zh-CN" altLang="en-US" sz="3200" dirty="0">
                <a:latin typeface="微软雅黑" panose="020B0503020204020204" pitchFamily="34" charset="-122"/>
                <a:ea typeface="微软雅黑" panose="020B0503020204020204" pitchFamily="34" charset="-122"/>
                <a:sym typeface="Wingdings 2" panose="05020102010507070707" pitchFamily="18" charset="2"/>
              </a:rPr>
              <a:t>队列的表示和实现</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en-US" altLang="zh-CN" sz="32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5" name="文本框 4"/>
          <p:cNvSpPr txBox="1"/>
          <p:nvPr/>
        </p:nvSpPr>
        <p:spPr>
          <a:xfrm>
            <a:off x="396721" y="1400398"/>
            <a:ext cx="8218837" cy="2753574"/>
          </a:xfrm>
          <a:prstGeom prst="rect">
            <a:avLst/>
          </a:prstGeom>
          <a:noFill/>
        </p:spPr>
        <p:txBody>
          <a:bodyPr wrap="square" rtlCol="0">
            <a:spAutoFit/>
          </a:bodyPr>
          <a:lstStyle/>
          <a:p>
            <a:pPr>
              <a:lnSpc>
                <a:spcPct val="150000"/>
              </a:lnSpc>
            </a:pPr>
            <a:r>
              <a:rPr lang="en-US" altLang="zh-CN" sz="4000" dirty="0">
                <a:latin typeface="微软雅黑" panose="020B0503020204020204" pitchFamily="34" charset="-122"/>
                <a:ea typeface="微软雅黑" panose="020B0503020204020204" pitchFamily="34" charset="-122"/>
              </a:rPr>
              <a:t>1</a:t>
            </a:r>
            <a:r>
              <a:rPr lang="zh-CN" altLang="en-US" sz="4000" dirty="0">
                <a:latin typeface="微软雅黑" panose="020B0503020204020204" pitchFamily="34" charset="-122"/>
                <a:ea typeface="微软雅黑" panose="020B0503020204020204" pitchFamily="34" charset="-122"/>
              </a:rPr>
              <a:t>、打印杨辉三角</a:t>
            </a:r>
            <a:endParaRPr lang="en-US" altLang="zh-CN" sz="4000" dirty="0">
              <a:latin typeface="微软雅黑" panose="020B0503020204020204" pitchFamily="34" charset="-122"/>
              <a:ea typeface="微软雅黑" panose="020B0503020204020204" pitchFamily="34" charset="-122"/>
            </a:endParaRPr>
          </a:p>
          <a:p>
            <a:pPr>
              <a:lnSpc>
                <a:spcPct val="150000"/>
              </a:lnSpc>
            </a:pPr>
            <a:endParaRPr lang="en-US" altLang="zh-CN" sz="4000" dirty="0">
              <a:latin typeface="微软雅黑" panose="020B0503020204020204" pitchFamily="34" charset="-122"/>
              <a:ea typeface="微软雅黑" panose="020B0503020204020204" pitchFamily="34" charset="-122"/>
            </a:endParaRPr>
          </a:p>
          <a:p>
            <a:pPr>
              <a:lnSpc>
                <a:spcPct val="150000"/>
              </a:lnSpc>
            </a:pPr>
            <a:r>
              <a:rPr lang="en-US" altLang="zh-CN" sz="4000" dirty="0">
                <a:latin typeface="微软雅黑" panose="020B0503020204020204" pitchFamily="34" charset="-122"/>
                <a:ea typeface="微软雅黑" panose="020B0503020204020204" pitchFamily="34" charset="-122"/>
              </a:rPr>
              <a:t>2</a:t>
            </a:r>
            <a:r>
              <a:rPr lang="zh-CN" altLang="en-US" sz="4000" dirty="0">
                <a:latin typeface="微软雅黑" panose="020B0503020204020204" pitchFamily="34" charset="-122"/>
                <a:ea typeface="微软雅黑" panose="020B0503020204020204" pitchFamily="34" charset="-122"/>
              </a:rPr>
              <a:t>、键盘输入循环缓冲区问题</a:t>
            </a:r>
            <a:endParaRPr lang="en-US" altLang="zh-CN"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5" name="文本框 4"/>
          <p:cNvSpPr txBox="1"/>
          <p:nvPr/>
        </p:nvSpPr>
        <p:spPr>
          <a:xfrm>
            <a:off x="462581" y="895438"/>
            <a:ext cx="8218837" cy="1308884"/>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、打印杨辉三角</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杨辉三角形元素入队顺序图</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1013535" y="2262045"/>
            <a:ext cx="6914367" cy="403630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2" name="文本框 1"/>
          <p:cNvSpPr txBox="1"/>
          <p:nvPr/>
        </p:nvSpPr>
        <p:spPr>
          <a:xfrm>
            <a:off x="628650"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6" name="文本框 5"/>
          <p:cNvSpPr txBox="1"/>
          <p:nvPr/>
        </p:nvSpPr>
        <p:spPr>
          <a:xfrm>
            <a:off x="123825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8" name="文本框 7"/>
          <p:cNvSpPr txBox="1"/>
          <p:nvPr/>
        </p:nvSpPr>
        <p:spPr>
          <a:xfrm>
            <a:off x="1847850" y="5566431"/>
            <a:ext cx="373820" cy="523220"/>
          </a:xfrm>
          <a:prstGeom prst="rect">
            <a:avLst/>
          </a:prstGeom>
          <a:noFill/>
        </p:spPr>
        <p:txBody>
          <a:bodyPr wrap="none" rtlCol="0">
            <a:spAutoFit/>
          </a:bodyPr>
          <a:lstStyle/>
          <a:p>
            <a:r>
              <a:rPr lang="en-US" altLang="zh-CN" sz="2800" dirty="0"/>
              <a:t>6</a:t>
            </a:r>
            <a:endParaRPr lang="zh-CN" altLang="en-US" sz="2800" dirty="0"/>
          </a:p>
        </p:txBody>
      </p:sp>
      <p:sp>
        <p:nvSpPr>
          <p:cNvPr id="9" name="文本框 8"/>
          <p:cNvSpPr txBox="1"/>
          <p:nvPr/>
        </p:nvSpPr>
        <p:spPr>
          <a:xfrm>
            <a:off x="245408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6" name="文本框 15"/>
          <p:cNvSpPr txBox="1"/>
          <p:nvPr/>
        </p:nvSpPr>
        <p:spPr>
          <a:xfrm>
            <a:off x="2850310" y="6138366"/>
            <a:ext cx="373820" cy="523220"/>
          </a:xfrm>
          <a:prstGeom prst="rect">
            <a:avLst/>
          </a:prstGeom>
          <a:noFill/>
        </p:spPr>
        <p:txBody>
          <a:bodyPr wrap="none" rtlCol="0">
            <a:spAutoFit/>
          </a:bodyPr>
          <a:lstStyle/>
          <a:p>
            <a:r>
              <a:rPr lang="en-US" altLang="zh-CN" sz="2800" dirty="0"/>
              <a:t>4</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6" end="6"/>
                                            </p:txEl>
                                          </p:spTgt>
                                        </p:tgtEl>
                                        <p:attrNameLst>
                                          <p:attrName>style.color</p:attrName>
                                        </p:attrNameLst>
                                      </p:cBhvr>
                                      <p:to>
                                        <a:srgbClr val="FF0000"/>
                                      </p:to>
                                    </p:animClr>
                                    <p:animClr clrSpc="rgb" dir="cw">
                                      <p:cBhvr>
                                        <p:cTn id="7" dur="500" fill="hold"/>
                                        <p:tgtEl>
                                          <p:spTgt spid="7">
                                            <p:txEl>
                                              <p:pRg st="6" end="6"/>
                                            </p:txEl>
                                          </p:spTgt>
                                        </p:tgtEl>
                                        <p:attrNameLst>
                                          <p:attrName>fillcolor</p:attrName>
                                        </p:attrNameLst>
                                      </p:cBhvr>
                                      <p:to>
                                        <a:srgbClr val="FF0000"/>
                                      </p:to>
                                    </p:animClr>
                                    <p:set>
                                      <p:cBhvr>
                                        <p:cTn id="8" dur="500" fill="hold"/>
                                        <p:tgtEl>
                                          <p:spTgt spid="7">
                                            <p:txEl>
                                              <p:pRg st="6" end="6"/>
                                            </p:txEl>
                                          </p:spTgt>
                                        </p:tgtEl>
                                        <p:attrNameLst>
                                          <p:attrName>fill.type</p:attrName>
                                        </p:attrNameLst>
                                      </p:cBhvr>
                                      <p:to>
                                        <p:strVal val="solid"/>
                                      </p:to>
                                    </p:set>
                                    <p:set>
                                      <p:cBhvr>
                                        <p:cTn id="9" dur="500" fill="hold"/>
                                        <p:tgtEl>
                                          <p:spTgt spid="7">
                                            <p:txEl>
                                              <p:pRg st="6" end="6"/>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7">
                                            <p:txEl>
                                              <p:pRg st="6" end="6"/>
                                            </p:txEl>
                                          </p:spTgt>
                                        </p:tgtEl>
                                        <p:attrNameLst>
                                          <p:attrName>style.color</p:attrName>
                                        </p:attrNameLst>
                                      </p:cBhvr>
                                      <p:to>
                                        <a:srgbClr val="000000"/>
                                      </p:to>
                                    </p:animClr>
                                    <p:animClr clrSpc="rgb" dir="cw">
                                      <p:cBhvr>
                                        <p:cTn id="18" dur="500" fill="hold"/>
                                        <p:tgtEl>
                                          <p:spTgt spid="7">
                                            <p:txEl>
                                              <p:pRg st="6" end="6"/>
                                            </p:txEl>
                                          </p:spTgt>
                                        </p:tgtEl>
                                        <p:attrNameLst>
                                          <p:attrName>fillcolor</p:attrName>
                                        </p:attrNameLst>
                                      </p:cBhvr>
                                      <p:to>
                                        <a:srgbClr val="000000"/>
                                      </p:to>
                                    </p:animClr>
                                    <p:set>
                                      <p:cBhvr>
                                        <p:cTn id="19" dur="500" fill="hold"/>
                                        <p:tgtEl>
                                          <p:spTgt spid="7">
                                            <p:txEl>
                                              <p:pRg st="6" end="6"/>
                                            </p:txEl>
                                          </p:spTgt>
                                        </p:tgtEl>
                                        <p:attrNameLst>
                                          <p:attrName>fill.type</p:attrName>
                                        </p:attrNameLst>
                                      </p:cBhvr>
                                      <p:to>
                                        <p:strVal val="solid"/>
                                      </p:to>
                                    </p:set>
                                    <p:set>
                                      <p:cBhvr>
                                        <p:cTn id="20" dur="500" fill="hold"/>
                                        <p:tgtEl>
                                          <p:spTgt spid="7">
                                            <p:txEl>
                                              <p:pRg st="6" end="6"/>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nodeType="clickEffect">
                                  <p:stCondLst>
                                    <p:cond delay="0"/>
                                  </p:stCondLst>
                                  <p:childTnLst>
                                    <p:animClr clrSpc="rgb" dir="cw">
                                      <p:cBhvr override="childStyle">
                                        <p:cTn id="24" dur="500" fill="hold"/>
                                        <p:tgtEl>
                                          <p:spTgt spid="7">
                                            <p:txEl>
                                              <p:pRg st="8" end="8"/>
                                            </p:txEl>
                                          </p:spTgt>
                                        </p:tgtEl>
                                        <p:attrNameLst>
                                          <p:attrName>style.color</p:attrName>
                                        </p:attrNameLst>
                                      </p:cBhvr>
                                      <p:to>
                                        <a:srgbClr val="FF0000"/>
                                      </p:to>
                                    </p:animClr>
                                    <p:animClr clrSpc="rgb" dir="cw">
                                      <p:cBhvr>
                                        <p:cTn id="25" dur="500" fill="hold"/>
                                        <p:tgtEl>
                                          <p:spTgt spid="7">
                                            <p:txEl>
                                              <p:pRg st="8" end="8"/>
                                            </p:txEl>
                                          </p:spTgt>
                                        </p:tgtEl>
                                        <p:attrNameLst>
                                          <p:attrName>fillcolor</p:attrName>
                                        </p:attrNameLst>
                                      </p:cBhvr>
                                      <p:to>
                                        <a:srgbClr val="FF0000"/>
                                      </p:to>
                                    </p:animClr>
                                    <p:set>
                                      <p:cBhvr>
                                        <p:cTn id="26" dur="500" fill="hold"/>
                                        <p:tgtEl>
                                          <p:spTgt spid="7">
                                            <p:txEl>
                                              <p:pRg st="8" end="8"/>
                                            </p:txEl>
                                          </p:spTgt>
                                        </p:tgtEl>
                                        <p:attrNameLst>
                                          <p:attrName>fill.type</p:attrName>
                                        </p:attrNameLst>
                                      </p:cBhvr>
                                      <p:to>
                                        <p:strVal val="solid"/>
                                      </p:to>
                                    </p:set>
                                    <p:set>
                                      <p:cBhvr>
                                        <p:cTn id="27" dur="500" fill="hold"/>
                                        <p:tgtEl>
                                          <p:spTgt spid="7">
                                            <p:txEl>
                                              <p:pRg st="8" end="8"/>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1.94444E-6 1.85185E-6 L 1.94444E-6 0.00023 C 0.00364 0.01319 0.0033 0.01366 0.00729 0.02268 C 0.00816 0.0243 0.00885 0.02592 0.00972 0.02731 C 0.01111 0.0294 0.01267 0.03079 0.01423 0.03287 C 0.01597 0.03495 0.01701 0.03866 0.01875 0.04028 C 0.02048 0.04166 0.02239 0.04097 0.02413 0.04166 C 0.03351 0.05046 0.02344 0.04236 0.03472 0.04745 C 0.04097 0.05046 0.04739 0.05393 0.05364 0.05764 C 0.0566 0.05879 0.0592 0.05995 0.06215 0.0618 C 0.06458 0.06342 0.06788 0.06574 0.07031 0.06597 C 0.07569 0.06713 0.08107 0.06713 0.08628 0.06759 C 0.0875 0.06852 0.08889 0.06991 0.0901 0.0706 C 0.09219 0.07153 0.09635 0.07199 0.09635 0.07245 L 0.09635 0.07199 " pathEditMode="relative" rAng="0" ptsTypes="AAAAAAAAAAAAAAA">
                                      <p:cBhvr>
                                        <p:cTn id="31" dur="2000" fill="hold"/>
                                        <p:tgtEl>
                                          <p:spTgt spid="2"/>
                                        </p:tgtEl>
                                        <p:attrNameLst>
                                          <p:attrName>ppt_x</p:attrName>
                                          <p:attrName>ppt_y</p:attrName>
                                        </p:attrNameLst>
                                      </p:cBhvr>
                                      <p:rCtr x="4809" y="3611"/>
                                    </p:animMotion>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7">
                                            <p:txEl>
                                              <p:pRg st="8" end="8"/>
                                            </p:txEl>
                                          </p:spTgt>
                                        </p:tgtEl>
                                        <p:attrNameLst>
                                          <p:attrName>style.color</p:attrName>
                                        </p:attrNameLst>
                                      </p:cBhvr>
                                      <p:to>
                                        <a:srgbClr val="000000"/>
                                      </p:to>
                                    </p:animClr>
                                    <p:animClr clrSpc="rgb" dir="cw">
                                      <p:cBhvr>
                                        <p:cTn id="36" dur="500" fill="hold"/>
                                        <p:tgtEl>
                                          <p:spTgt spid="7">
                                            <p:txEl>
                                              <p:pRg st="8" end="8"/>
                                            </p:txEl>
                                          </p:spTgt>
                                        </p:tgtEl>
                                        <p:attrNameLst>
                                          <p:attrName>fillcolor</p:attrName>
                                        </p:attrNameLst>
                                      </p:cBhvr>
                                      <p:to>
                                        <a:srgbClr val="000000"/>
                                      </p:to>
                                    </p:animClr>
                                    <p:set>
                                      <p:cBhvr>
                                        <p:cTn id="37" dur="500" fill="hold"/>
                                        <p:tgtEl>
                                          <p:spTgt spid="7">
                                            <p:txEl>
                                              <p:pRg st="8" end="8"/>
                                            </p:txEl>
                                          </p:spTgt>
                                        </p:tgtEl>
                                        <p:attrNameLst>
                                          <p:attrName>fill.type</p:attrName>
                                        </p:attrNameLst>
                                      </p:cBhvr>
                                      <p:to>
                                        <p:strVal val="solid"/>
                                      </p:to>
                                    </p:set>
                                    <p:set>
                                      <p:cBhvr>
                                        <p:cTn id="38" dur="500" fill="hold"/>
                                        <p:tgtEl>
                                          <p:spTgt spid="7">
                                            <p:txEl>
                                              <p:pRg st="8" end="8"/>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500" fill="hold"/>
                                        <p:tgtEl>
                                          <p:spTgt spid="7">
                                            <p:txEl>
                                              <p:pRg st="10" end="10"/>
                                            </p:txEl>
                                          </p:spTgt>
                                        </p:tgtEl>
                                        <p:attrNameLst>
                                          <p:attrName>style.color</p:attrName>
                                        </p:attrNameLst>
                                      </p:cBhvr>
                                      <p:to>
                                        <a:srgbClr val="FF0000"/>
                                      </p:to>
                                    </p:animClr>
                                    <p:animClr clrSpc="rgb" dir="cw">
                                      <p:cBhvr>
                                        <p:cTn id="43" dur="500" fill="hold"/>
                                        <p:tgtEl>
                                          <p:spTgt spid="7">
                                            <p:txEl>
                                              <p:pRg st="10" end="10"/>
                                            </p:txEl>
                                          </p:spTgt>
                                        </p:tgtEl>
                                        <p:attrNameLst>
                                          <p:attrName>fillcolor</p:attrName>
                                        </p:attrNameLst>
                                      </p:cBhvr>
                                      <p:to>
                                        <a:srgbClr val="FF0000"/>
                                      </p:to>
                                    </p:animClr>
                                    <p:set>
                                      <p:cBhvr>
                                        <p:cTn id="44" dur="500" fill="hold"/>
                                        <p:tgtEl>
                                          <p:spTgt spid="7">
                                            <p:txEl>
                                              <p:pRg st="10" end="10"/>
                                            </p:txEl>
                                          </p:spTgt>
                                        </p:tgtEl>
                                        <p:attrNameLst>
                                          <p:attrName>fill.type</p:attrName>
                                        </p:attrNameLst>
                                      </p:cBhvr>
                                      <p:to>
                                        <p:strVal val="solid"/>
                                      </p:to>
                                    </p:set>
                                    <p:set>
                                      <p:cBhvr>
                                        <p:cTn id="45" dur="500" fill="hold"/>
                                        <p:tgtEl>
                                          <p:spTgt spid="7">
                                            <p:txEl>
                                              <p:pRg st="10" end="10"/>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9" presetClass="emph" presetSubtype="0" fill="hold" nodeType="clickEffect">
                                  <p:stCondLst>
                                    <p:cond delay="0"/>
                                  </p:stCondLst>
                                  <p:childTnLst>
                                    <p:animClr clrSpc="rgb" dir="cw">
                                      <p:cBhvr override="childStyle">
                                        <p:cTn id="53" dur="500" fill="hold"/>
                                        <p:tgtEl>
                                          <p:spTgt spid="7">
                                            <p:txEl>
                                              <p:pRg st="10" end="10"/>
                                            </p:txEl>
                                          </p:spTgt>
                                        </p:tgtEl>
                                        <p:attrNameLst>
                                          <p:attrName>style.color</p:attrName>
                                        </p:attrNameLst>
                                      </p:cBhvr>
                                      <p:to>
                                        <a:srgbClr val="000000"/>
                                      </p:to>
                                    </p:animClr>
                                    <p:animClr clrSpc="rgb" dir="cw">
                                      <p:cBhvr>
                                        <p:cTn id="54" dur="500" fill="hold"/>
                                        <p:tgtEl>
                                          <p:spTgt spid="7">
                                            <p:txEl>
                                              <p:pRg st="10" end="10"/>
                                            </p:txEl>
                                          </p:spTgt>
                                        </p:tgtEl>
                                        <p:attrNameLst>
                                          <p:attrName>fillcolor</p:attrName>
                                        </p:attrNameLst>
                                      </p:cBhvr>
                                      <p:to>
                                        <a:srgbClr val="000000"/>
                                      </p:to>
                                    </p:animClr>
                                    <p:set>
                                      <p:cBhvr>
                                        <p:cTn id="55" dur="500" fill="hold"/>
                                        <p:tgtEl>
                                          <p:spTgt spid="7">
                                            <p:txEl>
                                              <p:pRg st="10" end="10"/>
                                            </p:txEl>
                                          </p:spTgt>
                                        </p:tgtEl>
                                        <p:attrNameLst>
                                          <p:attrName>fill.type</p:attrName>
                                        </p:attrNameLst>
                                      </p:cBhvr>
                                      <p:to>
                                        <p:strVal val="solid"/>
                                      </p:to>
                                    </p:set>
                                    <p:set>
                                      <p:cBhvr>
                                        <p:cTn id="56" dur="500" fill="hold"/>
                                        <p:tgtEl>
                                          <p:spTgt spid="7">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6" name="文本框 5"/>
          <p:cNvSpPr txBox="1"/>
          <p:nvPr/>
        </p:nvSpPr>
        <p:spPr>
          <a:xfrm>
            <a:off x="123825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8" name="文本框 7"/>
          <p:cNvSpPr txBox="1"/>
          <p:nvPr/>
        </p:nvSpPr>
        <p:spPr>
          <a:xfrm>
            <a:off x="1847850" y="5566431"/>
            <a:ext cx="373820" cy="523220"/>
          </a:xfrm>
          <a:prstGeom prst="rect">
            <a:avLst/>
          </a:prstGeom>
          <a:noFill/>
        </p:spPr>
        <p:txBody>
          <a:bodyPr wrap="none" rtlCol="0">
            <a:spAutoFit/>
          </a:bodyPr>
          <a:lstStyle/>
          <a:p>
            <a:r>
              <a:rPr lang="en-US" altLang="zh-CN" sz="2800" dirty="0"/>
              <a:t>6</a:t>
            </a:r>
            <a:endParaRPr lang="zh-CN" altLang="en-US" sz="2800" dirty="0"/>
          </a:p>
        </p:txBody>
      </p:sp>
      <p:sp>
        <p:nvSpPr>
          <p:cNvPr id="9" name="文本框 8"/>
          <p:cNvSpPr txBox="1"/>
          <p:nvPr/>
        </p:nvSpPr>
        <p:spPr>
          <a:xfrm>
            <a:off x="245408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6" name="文本框 15"/>
          <p:cNvSpPr txBox="1"/>
          <p:nvPr/>
        </p:nvSpPr>
        <p:spPr>
          <a:xfrm>
            <a:off x="2850310" y="6138366"/>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7" name="文本框 16"/>
          <p:cNvSpPr txBox="1"/>
          <p:nvPr/>
        </p:nvSpPr>
        <p:spPr>
          <a:xfrm>
            <a:off x="1789344" y="608965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8" name="文本框 17"/>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9" name="文本框 18"/>
          <p:cNvSpPr txBox="1"/>
          <p:nvPr/>
        </p:nvSpPr>
        <p:spPr>
          <a:xfrm>
            <a:off x="1459706" y="6105009"/>
            <a:ext cx="373820" cy="523220"/>
          </a:xfrm>
          <a:prstGeom prst="rect">
            <a:avLst/>
          </a:prstGeom>
          <a:noFill/>
        </p:spPr>
        <p:txBody>
          <a:bodyPr wrap="none" rtlCol="0">
            <a:spAutoFit/>
          </a:bodyPr>
          <a:lstStyle/>
          <a:p>
            <a:r>
              <a:rPr lang="en-US" altLang="zh-CN" sz="2800" dirty="0"/>
              <a:t>1</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11" end="11"/>
                                            </p:txEl>
                                          </p:spTgt>
                                        </p:tgtEl>
                                        <p:attrNameLst>
                                          <p:attrName>style.color</p:attrName>
                                        </p:attrNameLst>
                                      </p:cBhvr>
                                      <p:to>
                                        <a:srgbClr val="FF0000"/>
                                      </p:to>
                                    </p:animClr>
                                    <p:animClr clrSpc="rgb" dir="cw">
                                      <p:cBhvr>
                                        <p:cTn id="7" dur="500" fill="hold"/>
                                        <p:tgtEl>
                                          <p:spTgt spid="7">
                                            <p:txEl>
                                              <p:pRg st="11" end="11"/>
                                            </p:txEl>
                                          </p:spTgt>
                                        </p:tgtEl>
                                        <p:attrNameLst>
                                          <p:attrName>fillcolor</p:attrName>
                                        </p:attrNameLst>
                                      </p:cBhvr>
                                      <p:to>
                                        <a:srgbClr val="FF0000"/>
                                      </p:to>
                                    </p:animClr>
                                    <p:set>
                                      <p:cBhvr>
                                        <p:cTn id="8" dur="500" fill="hold"/>
                                        <p:tgtEl>
                                          <p:spTgt spid="7">
                                            <p:txEl>
                                              <p:pRg st="11" end="11"/>
                                            </p:txEl>
                                          </p:spTgt>
                                        </p:tgtEl>
                                        <p:attrNameLst>
                                          <p:attrName>fill.type</p:attrName>
                                        </p:attrNameLst>
                                      </p:cBhvr>
                                      <p:to>
                                        <p:strVal val="solid"/>
                                      </p:to>
                                    </p:set>
                                    <p:set>
                                      <p:cBhvr>
                                        <p:cTn id="9" dur="500" fill="hold"/>
                                        <p:tgtEl>
                                          <p:spTgt spid="7">
                                            <p:txEl>
                                              <p:pRg st="11" end="1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grpId="1" nodeType="clickEffect">
                                  <p:stCondLst>
                                    <p:cond delay="0"/>
                                  </p:stCondLst>
                                  <p:childTnLst>
                                    <p:animEffect transition="out" filter="wipe(down)">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9" presetClass="emph" presetSubtype="0" fill="hold" nodeType="clickEffect">
                                  <p:stCondLst>
                                    <p:cond delay="0"/>
                                  </p:stCondLst>
                                  <p:childTnLst>
                                    <p:animClr clrSpc="rgb" dir="cw">
                                      <p:cBhvr override="childStyle">
                                        <p:cTn id="22" dur="500" fill="hold"/>
                                        <p:tgtEl>
                                          <p:spTgt spid="7">
                                            <p:txEl>
                                              <p:pRg st="11" end="11"/>
                                            </p:txEl>
                                          </p:spTgt>
                                        </p:tgtEl>
                                        <p:attrNameLst>
                                          <p:attrName>style.color</p:attrName>
                                        </p:attrNameLst>
                                      </p:cBhvr>
                                      <p:to>
                                        <a:srgbClr val="000000"/>
                                      </p:to>
                                    </p:animClr>
                                    <p:animClr clrSpc="rgb" dir="cw">
                                      <p:cBhvr>
                                        <p:cTn id="23" dur="500" fill="hold"/>
                                        <p:tgtEl>
                                          <p:spTgt spid="7">
                                            <p:txEl>
                                              <p:pRg st="11" end="11"/>
                                            </p:txEl>
                                          </p:spTgt>
                                        </p:tgtEl>
                                        <p:attrNameLst>
                                          <p:attrName>fillcolor</p:attrName>
                                        </p:attrNameLst>
                                      </p:cBhvr>
                                      <p:to>
                                        <a:srgbClr val="000000"/>
                                      </p:to>
                                    </p:animClr>
                                    <p:set>
                                      <p:cBhvr>
                                        <p:cTn id="24" dur="500" fill="hold"/>
                                        <p:tgtEl>
                                          <p:spTgt spid="7">
                                            <p:txEl>
                                              <p:pRg st="11" end="11"/>
                                            </p:txEl>
                                          </p:spTgt>
                                        </p:tgtEl>
                                        <p:attrNameLst>
                                          <p:attrName>fill.type</p:attrName>
                                        </p:attrNameLst>
                                      </p:cBhvr>
                                      <p:to>
                                        <p:strVal val="solid"/>
                                      </p:to>
                                    </p:set>
                                    <p:set>
                                      <p:cBhvr>
                                        <p:cTn id="25" dur="500" fill="hold"/>
                                        <p:tgtEl>
                                          <p:spTgt spid="7">
                                            <p:txEl>
                                              <p:pRg st="11" end="11"/>
                                            </p:txEl>
                                          </p:spTgt>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9" presetClass="emph" presetSubtype="0" fill="hold" nodeType="clickEffect">
                                  <p:stCondLst>
                                    <p:cond delay="0"/>
                                  </p:stCondLst>
                                  <p:childTnLst>
                                    <p:animClr clrSpc="rgb" dir="cw">
                                      <p:cBhvr override="childStyle">
                                        <p:cTn id="29" dur="500" fill="hold"/>
                                        <p:tgtEl>
                                          <p:spTgt spid="7">
                                            <p:txEl>
                                              <p:pRg st="12" end="12"/>
                                            </p:txEl>
                                          </p:spTgt>
                                        </p:tgtEl>
                                        <p:attrNameLst>
                                          <p:attrName>style.color</p:attrName>
                                        </p:attrNameLst>
                                      </p:cBhvr>
                                      <p:to>
                                        <a:srgbClr val="FF0000"/>
                                      </p:to>
                                    </p:animClr>
                                    <p:animClr clrSpc="rgb" dir="cw">
                                      <p:cBhvr>
                                        <p:cTn id="30" dur="500" fill="hold"/>
                                        <p:tgtEl>
                                          <p:spTgt spid="7">
                                            <p:txEl>
                                              <p:pRg st="12" end="12"/>
                                            </p:txEl>
                                          </p:spTgt>
                                        </p:tgtEl>
                                        <p:attrNameLst>
                                          <p:attrName>fillcolor</p:attrName>
                                        </p:attrNameLst>
                                      </p:cBhvr>
                                      <p:to>
                                        <a:srgbClr val="FF0000"/>
                                      </p:to>
                                    </p:animClr>
                                    <p:set>
                                      <p:cBhvr>
                                        <p:cTn id="31" dur="500" fill="hold"/>
                                        <p:tgtEl>
                                          <p:spTgt spid="7">
                                            <p:txEl>
                                              <p:pRg st="12" end="12"/>
                                            </p:txEl>
                                          </p:spTgt>
                                        </p:tgtEl>
                                        <p:attrNameLst>
                                          <p:attrName>fill.type</p:attrName>
                                        </p:attrNameLst>
                                      </p:cBhvr>
                                      <p:to>
                                        <p:strVal val="solid"/>
                                      </p:to>
                                    </p:set>
                                    <p:set>
                                      <p:cBhvr>
                                        <p:cTn id="32" dur="500" fill="hold"/>
                                        <p:tgtEl>
                                          <p:spTgt spid="7">
                                            <p:txEl>
                                              <p:pRg st="12" end="12"/>
                                            </p:txEl>
                                          </p:spTgt>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6" name="文本框 5"/>
          <p:cNvSpPr txBox="1"/>
          <p:nvPr/>
        </p:nvSpPr>
        <p:spPr>
          <a:xfrm>
            <a:off x="123825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8" name="文本框 7"/>
          <p:cNvSpPr txBox="1"/>
          <p:nvPr/>
        </p:nvSpPr>
        <p:spPr>
          <a:xfrm>
            <a:off x="1847850" y="5566431"/>
            <a:ext cx="373820" cy="523220"/>
          </a:xfrm>
          <a:prstGeom prst="rect">
            <a:avLst/>
          </a:prstGeom>
          <a:noFill/>
        </p:spPr>
        <p:txBody>
          <a:bodyPr wrap="none" rtlCol="0">
            <a:spAutoFit/>
          </a:bodyPr>
          <a:lstStyle/>
          <a:p>
            <a:r>
              <a:rPr lang="en-US" altLang="zh-CN" sz="2800" dirty="0"/>
              <a:t>6</a:t>
            </a:r>
            <a:endParaRPr lang="zh-CN" altLang="en-US" sz="2800" dirty="0"/>
          </a:p>
        </p:txBody>
      </p:sp>
      <p:sp>
        <p:nvSpPr>
          <p:cNvPr id="9" name="文本框 8"/>
          <p:cNvSpPr txBox="1"/>
          <p:nvPr/>
        </p:nvSpPr>
        <p:spPr>
          <a:xfrm>
            <a:off x="245408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8" name="文本框 17"/>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9" name="文本框 18"/>
          <p:cNvSpPr txBox="1"/>
          <p:nvPr/>
        </p:nvSpPr>
        <p:spPr>
          <a:xfrm>
            <a:off x="2850310" y="6138366"/>
            <a:ext cx="373820" cy="523220"/>
          </a:xfrm>
          <a:prstGeom prst="rect">
            <a:avLst/>
          </a:prstGeom>
          <a:noFill/>
        </p:spPr>
        <p:txBody>
          <a:bodyPr wrap="none" rtlCol="0">
            <a:spAutoFit/>
          </a:bodyPr>
          <a:lstStyle/>
          <a:p>
            <a:r>
              <a:rPr lang="en-US" altLang="zh-CN" sz="2800" dirty="0"/>
              <a:t>6</a:t>
            </a:r>
            <a:endParaRPr lang="zh-CN" altLang="en-US" sz="2800" dirty="0"/>
          </a:p>
        </p:txBody>
      </p:sp>
      <p:sp>
        <p:nvSpPr>
          <p:cNvPr id="21" name="文本框 20"/>
          <p:cNvSpPr txBox="1"/>
          <p:nvPr/>
        </p:nvSpPr>
        <p:spPr>
          <a:xfrm>
            <a:off x="1612070" y="612519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22" name="文本框 21"/>
          <p:cNvSpPr txBox="1"/>
          <p:nvPr/>
        </p:nvSpPr>
        <p:spPr>
          <a:xfrm>
            <a:off x="4895372" y="5566431"/>
            <a:ext cx="562975" cy="523220"/>
          </a:xfrm>
          <a:prstGeom prst="rect">
            <a:avLst/>
          </a:prstGeom>
          <a:noFill/>
        </p:spPr>
        <p:txBody>
          <a:bodyPr wrap="none" rtlCol="0">
            <a:spAutoFit/>
          </a:bodyPr>
          <a:lstStyle/>
          <a:p>
            <a:r>
              <a:rPr lang="en-US" altLang="zh-CN" sz="2800" dirty="0"/>
              <a:t>10</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8" end="8"/>
                                            </p:txEl>
                                          </p:spTgt>
                                        </p:tgtEl>
                                        <p:attrNameLst>
                                          <p:attrName>style.color</p:attrName>
                                        </p:attrNameLst>
                                      </p:cBhvr>
                                      <p:to>
                                        <a:srgbClr val="FF0000"/>
                                      </p:to>
                                    </p:animClr>
                                    <p:animClr clrSpc="rgb" dir="cw">
                                      <p:cBhvr>
                                        <p:cTn id="7" dur="500" fill="hold"/>
                                        <p:tgtEl>
                                          <p:spTgt spid="7">
                                            <p:txEl>
                                              <p:pRg st="8" end="8"/>
                                            </p:txEl>
                                          </p:spTgt>
                                        </p:tgtEl>
                                        <p:attrNameLst>
                                          <p:attrName>fillcolor</p:attrName>
                                        </p:attrNameLst>
                                      </p:cBhvr>
                                      <p:to>
                                        <a:srgbClr val="FF0000"/>
                                      </p:to>
                                    </p:animClr>
                                    <p:set>
                                      <p:cBhvr>
                                        <p:cTn id="8" dur="500" fill="hold"/>
                                        <p:tgtEl>
                                          <p:spTgt spid="7">
                                            <p:txEl>
                                              <p:pRg st="8" end="8"/>
                                            </p:txEl>
                                          </p:spTgt>
                                        </p:tgtEl>
                                        <p:attrNameLst>
                                          <p:attrName>fill.type</p:attrName>
                                        </p:attrNameLst>
                                      </p:cBhvr>
                                      <p:to>
                                        <p:strVal val="solid"/>
                                      </p:to>
                                    </p:set>
                                    <p:set>
                                      <p:cBhvr>
                                        <p:cTn id="9" dur="500" fill="hold"/>
                                        <p:tgtEl>
                                          <p:spTgt spid="7">
                                            <p:txEl>
                                              <p:pRg st="8" end="8"/>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00573 0.00463 L -0.00573 0.00463 C -0.00104 0.01204 0.00399 0.01898 0.00833 0.02685 C 0.01042 0.03055 0.01146 0.03518 0.01337 0.03889 C 0.01424 0.04074 0.01562 0.0419 0.01667 0.04352 C 0.01736 0.04444 0.01771 0.0456 0.0184 0.04676 C 0.0191 0.04815 0.01996 0.04977 0.02083 0.05116 C 0.02118 0.05417 0.02083 0.05741 0.0217 0.06018 C 0.02205 0.06111 0.02361 0.06042 0.02413 0.06111 C 0.02483 0.06204 0.02465 0.06342 0.025 0.06458 C 0.02569 0.0662 0.02674 0.06736 0.0276 0.06898 C 0.02795 0.06967 0.02812 0.07037 0.02847 0.07129 L 0.02847 0.07129 " pathEditMode="relative" ptsTypes="AAAAAAAAAAAAA">
                                      <p:cBhvr>
                                        <p:cTn id="13" dur="2000" fill="hold"/>
                                        <p:tgtEl>
                                          <p:spTgt spid="6"/>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7">
                                            <p:txEl>
                                              <p:pRg st="8" end="8"/>
                                            </p:txEl>
                                          </p:spTgt>
                                        </p:tgtEl>
                                        <p:attrNameLst>
                                          <p:attrName>style.color</p:attrName>
                                        </p:attrNameLst>
                                      </p:cBhvr>
                                      <p:to>
                                        <a:srgbClr val="000000"/>
                                      </p:to>
                                    </p:animClr>
                                    <p:animClr clrSpc="rgb" dir="cw">
                                      <p:cBhvr>
                                        <p:cTn id="18" dur="500" fill="hold"/>
                                        <p:tgtEl>
                                          <p:spTgt spid="7">
                                            <p:txEl>
                                              <p:pRg st="8" end="8"/>
                                            </p:txEl>
                                          </p:spTgt>
                                        </p:tgtEl>
                                        <p:attrNameLst>
                                          <p:attrName>fillcolor</p:attrName>
                                        </p:attrNameLst>
                                      </p:cBhvr>
                                      <p:to>
                                        <a:srgbClr val="000000"/>
                                      </p:to>
                                    </p:animClr>
                                    <p:set>
                                      <p:cBhvr>
                                        <p:cTn id="19" dur="500" fill="hold"/>
                                        <p:tgtEl>
                                          <p:spTgt spid="7">
                                            <p:txEl>
                                              <p:pRg st="8" end="8"/>
                                            </p:txEl>
                                          </p:spTgt>
                                        </p:tgtEl>
                                        <p:attrNameLst>
                                          <p:attrName>fill.type</p:attrName>
                                        </p:attrNameLst>
                                      </p:cBhvr>
                                      <p:to>
                                        <p:strVal val="solid"/>
                                      </p:to>
                                    </p:set>
                                    <p:set>
                                      <p:cBhvr>
                                        <p:cTn id="20" dur="500" fill="hold"/>
                                        <p:tgtEl>
                                          <p:spTgt spid="7">
                                            <p:txEl>
                                              <p:pRg st="8" end="8"/>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nodeType="clickEffect">
                                  <p:stCondLst>
                                    <p:cond delay="0"/>
                                  </p:stCondLst>
                                  <p:childTnLst>
                                    <p:animClr clrSpc="rgb" dir="cw">
                                      <p:cBhvr override="childStyle">
                                        <p:cTn id="24" dur="500" fill="hold"/>
                                        <p:tgtEl>
                                          <p:spTgt spid="7">
                                            <p:txEl>
                                              <p:pRg st="10" end="10"/>
                                            </p:txEl>
                                          </p:spTgt>
                                        </p:tgtEl>
                                        <p:attrNameLst>
                                          <p:attrName>style.color</p:attrName>
                                        </p:attrNameLst>
                                      </p:cBhvr>
                                      <p:to>
                                        <a:srgbClr val="FF0000"/>
                                      </p:to>
                                    </p:animClr>
                                    <p:animClr clrSpc="rgb" dir="cw">
                                      <p:cBhvr>
                                        <p:cTn id="25" dur="500" fill="hold"/>
                                        <p:tgtEl>
                                          <p:spTgt spid="7">
                                            <p:txEl>
                                              <p:pRg st="10" end="10"/>
                                            </p:txEl>
                                          </p:spTgt>
                                        </p:tgtEl>
                                        <p:attrNameLst>
                                          <p:attrName>fillcolor</p:attrName>
                                        </p:attrNameLst>
                                      </p:cBhvr>
                                      <p:to>
                                        <a:srgbClr val="FF0000"/>
                                      </p:to>
                                    </p:animClr>
                                    <p:set>
                                      <p:cBhvr>
                                        <p:cTn id="26" dur="500" fill="hold"/>
                                        <p:tgtEl>
                                          <p:spTgt spid="7">
                                            <p:txEl>
                                              <p:pRg st="10" end="10"/>
                                            </p:txEl>
                                          </p:spTgt>
                                        </p:tgtEl>
                                        <p:attrNameLst>
                                          <p:attrName>fill.type</p:attrName>
                                        </p:attrNameLst>
                                      </p:cBhvr>
                                      <p:to>
                                        <p:strVal val="solid"/>
                                      </p:to>
                                    </p:set>
                                    <p:set>
                                      <p:cBhvr>
                                        <p:cTn id="27" dur="500" fill="hold"/>
                                        <p:tgtEl>
                                          <p:spTgt spid="7">
                                            <p:txEl>
                                              <p:pRg st="10" end="10"/>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7">
                                            <p:txEl>
                                              <p:pRg st="10" end="10"/>
                                            </p:txEl>
                                          </p:spTgt>
                                        </p:tgtEl>
                                        <p:attrNameLst>
                                          <p:attrName>style.color</p:attrName>
                                        </p:attrNameLst>
                                      </p:cBhvr>
                                      <p:to>
                                        <a:srgbClr val="000000"/>
                                      </p:to>
                                    </p:animClr>
                                    <p:animClr clrSpc="rgb" dir="cw">
                                      <p:cBhvr>
                                        <p:cTn id="36" dur="500" fill="hold"/>
                                        <p:tgtEl>
                                          <p:spTgt spid="7">
                                            <p:txEl>
                                              <p:pRg st="10" end="10"/>
                                            </p:txEl>
                                          </p:spTgt>
                                        </p:tgtEl>
                                        <p:attrNameLst>
                                          <p:attrName>fillcolor</p:attrName>
                                        </p:attrNameLst>
                                      </p:cBhvr>
                                      <p:to>
                                        <a:srgbClr val="000000"/>
                                      </p:to>
                                    </p:animClr>
                                    <p:set>
                                      <p:cBhvr>
                                        <p:cTn id="37" dur="500" fill="hold"/>
                                        <p:tgtEl>
                                          <p:spTgt spid="7">
                                            <p:txEl>
                                              <p:pRg st="10" end="10"/>
                                            </p:txEl>
                                          </p:spTgt>
                                        </p:tgtEl>
                                        <p:attrNameLst>
                                          <p:attrName>fill.type</p:attrName>
                                        </p:attrNameLst>
                                      </p:cBhvr>
                                      <p:to>
                                        <p:strVal val="solid"/>
                                      </p:to>
                                    </p:set>
                                    <p:set>
                                      <p:cBhvr>
                                        <p:cTn id="38" dur="500" fill="hold"/>
                                        <p:tgtEl>
                                          <p:spTgt spid="7">
                                            <p:txEl>
                                              <p:pRg st="10" end="10"/>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500" fill="hold"/>
                                        <p:tgtEl>
                                          <p:spTgt spid="7">
                                            <p:txEl>
                                              <p:pRg st="11" end="11"/>
                                            </p:txEl>
                                          </p:spTgt>
                                        </p:tgtEl>
                                        <p:attrNameLst>
                                          <p:attrName>style.color</p:attrName>
                                        </p:attrNameLst>
                                      </p:cBhvr>
                                      <p:to>
                                        <a:srgbClr val="FF0000"/>
                                      </p:to>
                                    </p:animClr>
                                    <p:animClr clrSpc="rgb" dir="cw">
                                      <p:cBhvr>
                                        <p:cTn id="43" dur="500" fill="hold"/>
                                        <p:tgtEl>
                                          <p:spTgt spid="7">
                                            <p:txEl>
                                              <p:pRg st="11" end="11"/>
                                            </p:txEl>
                                          </p:spTgt>
                                        </p:tgtEl>
                                        <p:attrNameLst>
                                          <p:attrName>fillcolor</p:attrName>
                                        </p:attrNameLst>
                                      </p:cBhvr>
                                      <p:to>
                                        <a:srgbClr val="FF0000"/>
                                      </p:to>
                                    </p:animClr>
                                    <p:set>
                                      <p:cBhvr>
                                        <p:cTn id="44" dur="500" fill="hold"/>
                                        <p:tgtEl>
                                          <p:spTgt spid="7">
                                            <p:txEl>
                                              <p:pRg st="11" end="11"/>
                                            </p:txEl>
                                          </p:spTgt>
                                        </p:tgtEl>
                                        <p:attrNameLst>
                                          <p:attrName>fill.type</p:attrName>
                                        </p:attrNameLst>
                                      </p:cBhvr>
                                      <p:to>
                                        <p:strVal val="solid"/>
                                      </p:to>
                                    </p:set>
                                    <p:set>
                                      <p:cBhvr>
                                        <p:cTn id="45" dur="500" fill="hold"/>
                                        <p:tgtEl>
                                          <p:spTgt spid="7">
                                            <p:txEl>
                                              <p:pRg st="11" end="11"/>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6"/>
                                        </p:tgtEl>
                                      </p:cBhvr>
                                    </p:animEffect>
                                    <p:set>
                                      <p:cBhvr>
                                        <p:cTn id="50" dur="1" fill="hold">
                                          <p:stCondLst>
                                            <p:cond delay="499"/>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9" presetClass="emph" presetSubtype="0" fill="hold" nodeType="clickEffect">
                                  <p:stCondLst>
                                    <p:cond delay="0"/>
                                  </p:stCondLst>
                                  <p:childTnLst>
                                    <p:animClr clrSpc="rgb" dir="cw">
                                      <p:cBhvr override="childStyle">
                                        <p:cTn id="58" dur="500" fill="hold"/>
                                        <p:tgtEl>
                                          <p:spTgt spid="7">
                                            <p:txEl>
                                              <p:pRg st="11" end="11"/>
                                            </p:txEl>
                                          </p:spTgt>
                                        </p:tgtEl>
                                        <p:attrNameLst>
                                          <p:attrName>style.color</p:attrName>
                                        </p:attrNameLst>
                                      </p:cBhvr>
                                      <p:to>
                                        <a:srgbClr val="000000"/>
                                      </p:to>
                                    </p:animClr>
                                    <p:animClr clrSpc="rgb" dir="cw">
                                      <p:cBhvr>
                                        <p:cTn id="59" dur="500" fill="hold"/>
                                        <p:tgtEl>
                                          <p:spTgt spid="7">
                                            <p:txEl>
                                              <p:pRg st="11" end="11"/>
                                            </p:txEl>
                                          </p:spTgt>
                                        </p:tgtEl>
                                        <p:attrNameLst>
                                          <p:attrName>fillcolor</p:attrName>
                                        </p:attrNameLst>
                                      </p:cBhvr>
                                      <p:to>
                                        <a:srgbClr val="000000"/>
                                      </p:to>
                                    </p:animClr>
                                    <p:set>
                                      <p:cBhvr>
                                        <p:cTn id="60" dur="500" fill="hold"/>
                                        <p:tgtEl>
                                          <p:spTgt spid="7">
                                            <p:txEl>
                                              <p:pRg st="11" end="11"/>
                                            </p:txEl>
                                          </p:spTgt>
                                        </p:tgtEl>
                                        <p:attrNameLst>
                                          <p:attrName>fill.type</p:attrName>
                                        </p:attrNameLst>
                                      </p:cBhvr>
                                      <p:to>
                                        <p:strVal val="solid"/>
                                      </p:to>
                                    </p:set>
                                    <p:set>
                                      <p:cBhvr>
                                        <p:cTn id="61" dur="500" fill="hold"/>
                                        <p:tgtEl>
                                          <p:spTgt spid="7">
                                            <p:txEl>
                                              <p:pRg st="11" end="11"/>
                                            </p:txEl>
                                          </p:spTgt>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nodeType="clickEffect">
                                  <p:stCondLst>
                                    <p:cond delay="0"/>
                                  </p:stCondLst>
                                  <p:childTnLst>
                                    <p:animClr clrSpc="rgb" dir="cw">
                                      <p:cBhvr override="childStyle">
                                        <p:cTn id="65" dur="500" fill="hold"/>
                                        <p:tgtEl>
                                          <p:spTgt spid="7">
                                            <p:txEl>
                                              <p:pRg st="12" end="12"/>
                                            </p:txEl>
                                          </p:spTgt>
                                        </p:tgtEl>
                                        <p:attrNameLst>
                                          <p:attrName>style.color</p:attrName>
                                        </p:attrNameLst>
                                      </p:cBhvr>
                                      <p:to>
                                        <a:srgbClr val="FF0000"/>
                                      </p:to>
                                    </p:animClr>
                                    <p:animClr clrSpc="rgb" dir="cw">
                                      <p:cBhvr>
                                        <p:cTn id="66" dur="500" fill="hold"/>
                                        <p:tgtEl>
                                          <p:spTgt spid="7">
                                            <p:txEl>
                                              <p:pRg st="12" end="12"/>
                                            </p:txEl>
                                          </p:spTgt>
                                        </p:tgtEl>
                                        <p:attrNameLst>
                                          <p:attrName>fillcolor</p:attrName>
                                        </p:attrNameLst>
                                      </p:cBhvr>
                                      <p:to>
                                        <a:srgbClr val="FF0000"/>
                                      </p:to>
                                    </p:animClr>
                                    <p:set>
                                      <p:cBhvr>
                                        <p:cTn id="67" dur="500" fill="hold"/>
                                        <p:tgtEl>
                                          <p:spTgt spid="7">
                                            <p:txEl>
                                              <p:pRg st="12" end="12"/>
                                            </p:txEl>
                                          </p:spTgt>
                                        </p:tgtEl>
                                        <p:attrNameLst>
                                          <p:attrName>fill.type</p:attrName>
                                        </p:attrNameLst>
                                      </p:cBhvr>
                                      <p:to>
                                        <p:strVal val="solid"/>
                                      </p:to>
                                    </p:set>
                                    <p:set>
                                      <p:cBhvr>
                                        <p:cTn id="68" dur="500" fill="hold"/>
                                        <p:tgtEl>
                                          <p:spTgt spid="7">
                                            <p:txEl>
                                              <p:pRg st="12" end="12"/>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9" presetClass="emph" presetSubtype="0" fill="hold" nodeType="clickEffect">
                                  <p:stCondLst>
                                    <p:cond delay="0"/>
                                  </p:stCondLst>
                                  <p:childTnLst>
                                    <p:animClr clrSpc="rgb" dir="cw">
                                      <p:cBhvr override="childStyle">
                                        <p:cTn id="76" dur="500" fill="hold"/>
                                        <p:tgtEl>
                                          <p:spTgt spid="7">
                                            <p:txEl>
                                              <p:pRg st="12" end="12"/>
                                            </p:txEl>
                                          </p:spTgt>
                                        </p:tgtEl>
                                        <p:attrNameLst>
                                          <p:attrName>style.color</p:attrName>
                                        </p:attrNameLst>
                                      </p:cBhvr>
                                      <p:to>
                                        <a:srgbClr val="000000"/>
                                      </p:to>
                                    </p:animClr>
                                    <p:animClr clrSpc="rgb" dir="cw">
                                      <p:cBhvr>
                                        <p:cTn id="77" dur="500" fill="hold"/>
                                        <p:tgtEl>
                                          <p:spTgt spid="7">
                                            <p:txEl>
                                              <p:pRg st="12" end="12"/>
                                            </p:txEl>
                                          </p:spTgt>
                                        </p:tgtEl>
                                        <p:attrNameLst>
                                          <p:attrName>fillcolor</p:attrName>
                                        </p:attrNameLst>
                                      </p:cBhvr>
                                      <p:to>
                                        <a:srgbClr val="000000"/>
                                      </p:to>
                                    </p:animClr>
                                    <p:set>
                                      <p:cBhvr>
                                        <p:cTn id="78" dur="500" fill="hold"/>
                                        <p:tgtEl>
                                          <p:spTgt spid="7">
                                            <p:txEl>
                                              <p:pRg st="12" end="12"/>
                                            </p:txEl>
                                          </p:spTgt>
                                        </p:tgtEl>
                                        <p:attrNameLst>
                                          <p:attrName>fill.type</p:attrName>
                                        </p:attrNameLst>
                                      </p:cBhvr>
                                      <p:to>
                                        <p:strVal val="solid"/>
                                      </p:to>
                                    </p:set>
                                    <p:set>
                                      <p:cBhvr>
                                        <p:cTn id="79" dur="500" fill="hold"/>
                                        <p:tgtEl>
                                          <p:spTgt spid="7">
                                            <p:txEl>
                                              <p:pRg st="12" end="1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9" grpId="0"/>
      <p:bldP spid="21"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8" name="文本框 7"/>
          <p:cNvSpPr txBox="1"/>
          <p:nvPr/>
        </p:nvSpPr>
        <p:spPr>
          <a:xfrm>
            <a:off x="1847850" y="5566431"/>
            <a:ext cx="373820" cy="523220"/>
          </a:xfrm>
          <a:prstGeom prst="rect">
            <a:avLst/>
          </a:prstGeom>
          <a:noFill/>
        </p:spPr>
        <p:txBody>
          <a:bodyPr wrap="none" rtlCol="0">
            <a:spAutoFit/>
          </a:bodyPr>
          <a:lstStyle/>
          <a:p>
            <a:r>
              <a:rPr lang="en-US" altLang="zh-CN" sz="2800" dirty="0"/>
              <a:t>6</a:t>
            </a:r>
            <a:endParaRPr lang="zh-CN" altLang="en-US" sz="2800" dirty="0"/>
          </a:p>
        </p:txBody>
      </p:sp>
      <p:sp>
        <p:nvSpPr>
          <p:cNvPr id="9" name="文本框 8"/>
          <p:cNvSpPr txBox="1"/>
          <p:nvPr/>
        </p:nvSpPr>
        <p:spPr>
          <a:xfrm>
            <a:off x="2454080" y="556643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8" name="文本框 17"/>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9" name="文本框 18"/>
          <p:cNvSpPr txBox="1"/>
          <p:nvPr/>
        </p:nvSpPr>
        <p:spPr>
          <a:xfrm>
            <a:off x="2850310" y="6138366"/>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22" name="文本框 21"/>
          <p:cNvSpPr txBox="1"/>
          <p:nvPr/>
        </p:nvSpPr>
        <p:spPr>
          <a:xfrm>
            <a:off x="1827795" y="608965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16" name="文本框 15"/>
          <p:cNvSpPr txBox="1"/>
          <p:nvPr/>
        </p:nvSpPr>
        <p:spPr>
          <a:xfrm>
            <a:off x="4895372" y="556643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17" name="文本框 16"/>
          <p:cNvSpPr txBox="1"/>
          <p:nvPr/>
        </p:nvSpPr>
        <p:spPr>
          <a:xfrm>
            <a:off x="5560484" y="5577852"/>
            <a:ext cx="562975" cy="523220"/>
          </a:xfrm>
          <a:prstGeom prst="rect">
            <a:avLst/>
          </a:prstGeom>
          <a:noFill/>
        </p:spPr>
        <p:txBody>
          <a:bodyPr wrap="none" rtlCol="0">
            <a:spAutoFit/>
          </a:bodyPr>
          <a:lstStyle/>
          <a:p>
            <a:r>
              <a:rPr lang="en-US" altLang="zh-CN" sz="2800" dirty="0"/>
              <a:t>10</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8" end="8"/>
                                            </p:txEl>
                                          </p:spTgt>
                                        </p:tgtEl>
                                        <p:attrNameLst>
                                          <p:attrName>style.color</p:attrName>
                                        </p:attrNameLst>
                                      </p:cBhvr>
                                      <p:to>
                                        <a:srgbClr val="FF0000"/>
                                      </p:to>
                                    </p:animClr>
                                    <p:animClr clrSpc="rgb" dir="cw">
                                      <p:cBhvr>
                                        <p:cTn id="7" dur="500" fill="hold"/>
                                        <p:tgtEl>
                                          <p:spTgt spid="7">
                                            <p:txEl>
                                              <p:pRg st="8" end="8"/>
                                            </p:txEl>
                                          </p:spTgt>
                                        </p:tgtEl>
                                        <p:attrNameLst>
                                          <p:attrName>fillcolor</p:attrName>
                                        </p:attrNameLst>
                                      </p:cBhvr>
                                      <p:to>
                                        <a:srgbClr val="FF0000"/>
                                      </p:to>
                                    </p:animClr>
                                    <p:set>
                                      <p:cBhvr>
                                        <p:cTn id="8" dur="500" fill="hold"/>
                                        <p:tgtEl>
                                          <p:spTgt spid="7">
                                            <p:txEl>
                                              <p:pRg st="8" end="8"/>
                                            </p:txEl>
                                          </p:spTgt>
                                        </p:tgtEl>
                                        <p:attrNameLst>
                                          <p:attrName>fill.type</p:attrName>
                                        </p:attrNameLst>
                                      </p:cBhvr>
                                      <p:to>
                                        <p:strVal val="solid"/>
                                      </p:to>
                                    </p:set>
                                    <p:set>
                                      <p:cBhvr>
                                        <p:cTn id="9" dur="500" fill="hold"/>
                                        <p:tgtEl>
                                          <p:spTgt spid="7">
                                            <p:txEl>
                                              <p:pRg st="8" end="8"/>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00086 0.00903 L 0.00086 0.00903 C -0.00226 0.0118 -0.00539 0.01458 -0.00834 0.01782 C -0.01094 0.0206 -0.01493 0.02754 -0.01667 0.03009 C -0.01754 0.03125 -0.01841 0.03217 -0.0191 0.03333 C -0.02049 0.03542 -0.02101 0.03819 -0.02257 0.04004 C -0.02396 0.0419 -0.02743 0.04444 -0.02743 0.04444 C -0.02778 0.0456 -0.02778 0.04699 -0.0283 0.04792 C -0.029 0.0493 -0.03004 0.05 -0.03091 0.05116 C -0.03143 0.05231 -0.03195 0.05347 -0.03247 0.05463 C -0.03351 0.06435 -0.03264 0.05995 -0.0349 0.06805 L -0.0349 0.06805 " pathEditMode="relative" ptsTypes="AAAAAAAAAAAA">
                                      <p:cBhvr>
                                        <p:cTn id="13" dur="2000" fill="hold"/>
                                        <p:tgtEl>
                                          <p:spTgt spid="8"/>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7">
                                            <p:txEl>
                                              <p:pRg st="8" end="8"/>
                                            </p:txEl>
                                          </p:spTgt>
                                        </p:tgtEl>
                                        <p:attrNameLst>
                                          <p:attrName>style.color</p:attrName>
                                        </p:attrNameLst>
                                      </p:cBhvr>
                                      <p:to>
                                        <a:srgbClr val="000000"/>
                                      </p:to>
                                    </p:animClr>
                                    <p:animClr clrSpc="rgb" dir="cw">
                                      <p:cBhvr>
                                        <p:cTn id="18" dur="500" fill="hold"/>
                                        <p:tgtEl>
                                          <p:spTgt spid="7">
                                            <p:txEl>
                                              <p:pRg st="8" end="8"/>
                                            </p:txEl>
                                          </p:spTgt>
                                        </p:tgtEl>
                                        <p:attrNameLst>
                                          <p:attrName>fillcolor</p:attrName>
                                        </p:attrNameLst>
                                      </p:cBhvr>
                                      <p:to>
                                        <a:srgbClr val="000000"/>
                                      </p:to>
                                    </p:animClr>
                                    <p:set>
                                      <p:cBhvr>
                                        <p:cTn id="19" dur="500" fill="hold"/>
                                        <p:tgtEl>
                                          <p:spTgt spid="7">
                                            <p:txEl>
                                              <p:pRg st="8" end="8"/>
                                            </p:txEl>
                                          </p:spTgt>
                                        </p:tgtEl>
                                        <p:attrNameLst>
                                          <p:attrName>fill.type</p:attrName>
                                        </p:attrNameLst>
                                      </p:cBhvr>
                                      <p:to>
                                        <p:strVal val="solid"/>
                                      </p:to>
                                    </p:set>
                                    <p:set>
                                      <p:cBhvr>
                                        <p:cTn id="20" dur="500" fill="hold"/>
                                        <p:tgtEl>
                                          <p:spTgt spid="7">
                                            <p:txEl>
                                              <p:pRg st="8" end="8"/>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nodeType="clickEffect">
                                  <p:stCondLst>
                                    <p:cond delay="0"/>
                                  </p:stCondLst>
                                  <p:childTnLst>
                                    <p:animClr clrSpc="rgb" dir="cw">
                                      <p:cBhvr override="childStyle">
                                        <p:cTn id="24" dur="500" fill="hold"/>
                                        <p:tgtEl>
                                          <p:spTgt spid="7">
                                            <p:txEl>
                                              <p:pRg st="10" end="10"/>
                                            </p:txEl>
                                          </p:spTgt>
                                        </p:tgtEl>
                                        <p:attrNameLst>
                                          <p:attrName>style.color</p:attrName>
                                        </p:attrNameLst>
                                      </p:cBhvr>
                                      <p:to>
                                        <a:srgbClr val="FF0000"/>
                                      </p:to>
                                    </p:animClr>
                                    <p:animClr clrSpc="rgb" dir="cw">
                                      <p:cBhvr>
                                        <p:cTn id="25" dur="500" fill="hold"/>
                                        <p:tgtEl>
                                          <p:spTgt spid="7">
                                            <p:txEl>
                                              <p:pRg st="10" end="10"/>
                                            </p:txEl>
                                          </p:spTgt>
                                        </p:tgtEl>
                                        <p:attrNameLst>
                                          <p:attrName>fillcolor</p:attrName>
                                        </p:attrNameLst>
                                      </p:cBhvr>
                                      <p:to>
                                        <a:srgbClr val="FF0000"/>
                                      </p:to>
                                    </p:animClr>
                                    <p:set>
                                      <p:cBhvr>
                                        <p:cTn id="26" dur="500" fill="hold"/>
                                        <p:tgtEl>
                                          <p:spTgt spid="7">
                                            <p:txEl>
                                              <p:pRg st="10" end="10"/>
                                            </p:txEl>
                                          </p:spTgt>
                                        </p:tgtEl>
                                        <p:attrNameLst>
                                          <p:attrName>fill.type</p:attrName>
                                        </p:attrNameLst>
                                      </p:cBhvr>
                                      <p:to>
                                        <p:strVal val="solid"/>
                                      </p:to>
                                    </p:set>
                                    <p:set>
                                      <p:cBhvr>
                                        <p:cTn id="27" dur="500" fill="hold"/>
                                        <p:tgtEl>
                                          <p:spTgt spid="7">
                                            <p:txEl>
                                              <p:pRg st="10" end="10"/>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7">
                                            <p:txEl>
                                              <p:pRg st="10" end="10"/>
                                            </p:txEl>
                                          </p:spTgt>
                                        </p:tgtEl>
                                        <p:attrNameLst>
                                          <p:attrName>style.color</p:attrName>
                                        </p:attrNameLst>
                                      </p:cBhvr>
                                      <p:to>
                                        <a:srgbClr val="000000"/>
                                      </p:to>
                                    </p:animClr>
                                    <p:animClr clrSpc="rgb" dir="cw">
                                      <p:cBhvr>
                                        <p:cTn id="36" dur="500" fill="hold"/>
                                        <p:tgtEl>
                                          <p:spTgt spid="7">
                                            <p:txEl>
                                              <p:pRg st="10" end="10"/>
                                            </p:txEl>
                                          </p:spTgt>
                                        </p:tgtEl>
                                        <p:attrNameLst>
                                          <p:attrName>fillcolor</p:attrName>
                                        </p:attrNameLst>
                                      </p:cBhvr>
                                      <p:to>
                                        <a:srgbClr val="000000"/>
                                      </p:to>
                                    </p:animClr>
                                    <p:set>
                                      <p:cBhvr>
                                        <p:cTn id="37" dur="500" fill="hold"/>
                                        <p:tgtEl>
                                          <p:spTgt spid="7">
                                            <p:txEl>
                                              <p:pRg st="10" end="10"/>
                                            </p:txEl>
                                          </p:spTgt>
                                        </p:tgtEl>
                                        <p:attrNameLst>
                                          <p:attrName>fill.type</p:attrName>
                                        </p:attrNameLst>
                                      </p:cBhvr>
                                      <p:to>
                                        <p:strVal val="solid"/>
                                      </p:to>
                                    </p:set>
                                    <p:set>
                                      <p:cBhvr>
                                        <p:cTn id="38" dur="500" fill="hold"/>
                                        <p:tgtEl>
                                          <p:spTgt spid="7">
                                            <p:txEl>
                                              <p:pRg st="10" end="10"/>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500" fill="hold"/>
                                        <p:tgtEl>
                                          <p:spTgt spid="7">
                                            <p:txEl>
                                              <p:pRg st="11" end="11"/>
                                            </p:txEl>
                                          </p:spTgt>
                                        </p:tgtEl>
                                        <p:attrNameLst>
                                          <p:attrName>style.color</p:attrName>
                                        </p:attrNameLst>
                                      </p:cBhvr>
                                      <p:to>
                                        <a:srgbClr val="FF0000"/>
                                      </p:to>
                                    </p:animClr>
                                    <p:animClr clrSpc="rgb" dir="cw">
                                      <p:cBhvr>
                                        <p:cTn id="43" dur="500" fill="hold"/>
                                        <p:tgtEl>
                                          <p:spTgt spid="7">
                                            <p:txEl>
                                              <p:pRg st="11" end="11"/>
                                            </p:txEl>
                                          </p:spTgt>
                                        </p:tgtEl>
                                        <p:attrNameLst>
                                          <p:attrName>fillcolor</p:attrName>
                                        </p:attrNameLst>
                                      </p:cBhvr>
                                      <p:to>
                                        <a:srgbClr val="FF0000"/>
                                      </p:to>
                                    </p:animClr>
                                    <p:set>
                                      <p:cBhvr>
                                        <p:cTn id="44" dur="500" fill="hold"/>
                                        <p:tgtEl>
                                          <p:spTgt spid="7">
                                            <p:txEl>
                                              <p:pRg st="11" end="11"/>
                                            </p:txEl>
                                          </p:spTgt>
                                        </p:tgtEl>
                                        <p:attrNameLst>
                                          <p:attrName>fill.type</p:attrName>
                                        </p:attrNameLst>
                                      </p:cBhvr>
                                      <p:to>
                                        <p:strVal val="solid"/>
                                      </p:to>
                                    </p:set>
                                    <p:set>
                                      <p:cBhvr>
                                        <p:cTn id="45" dur="500" fill="hold"/>
                                        <p:tgtEl>
                                          <p:spTgt spid="7">
                                            <p:txEl>
                                              <p:pRg st="11" end="11"/>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9" presetClass="emph" presetSubtype="0" fill="hold" nodeType="clickEffect">
                                  <p:stCondLst>
                                    <p:cond delay="0"/>
                                  </p:stCondLst>
                                  <p:childTnLst>
                                    <p:animClr clrSpc="rgb" dir="cw">
                                      <p:cBhvr override="childStyle">
                                        <p:cTn id="58" dur="500" fill="hold"/>
                                        <p:tgtEl>
                                          <p:spTgt spid="7">
                                            <p:txEl>
                                              <p:pRg st="11" end="11"/>
                                            </p:txEl>
                                          </p:spTgt>
                                        </p:tgtEl>
                                        <p:attrNameLst>
                                          <p:attrName>style.color</p:attrName>
                                        </p:attrNameLst>
                                      </p:cBhvr>
                                      <p:to>
                                        <a:srgbClr val="000000"/>
                                      </p:to>
                                    </p:animClr>
                                    <p:animClr clrSpc="rgb" dir="cw">
                                      <p:cBhvr>
                                        <p:cTn id="59" dur="500" fill="hold"/>
                                        <p:tgtEl>
                                          <p:spTgt spid="7">
                                            <p:txEl>
                                              <p:pRg st="11" end="11"/>
                                            </p:txEl>
                                          </p:spTgt>
                                        </p:tgtEl>
                                        <p:attrNameLst>
                                          <p:attrName>fillcolor</p:attrName>
                                        </p:attrNameLst>
                                      </p:cBhvr>
                                      <p:to>
                                        <a:srgbClr val="000000"/>
                                      </p:to>
                                    </p:animClr>
                                    <p:set>
                                      <p:cBhvr>
                                        <p:cTn id="60" dur="500" fill="hold"/>
                                        <p:tgtEl>
                                          <p:spTgt spid="7">
                                            <p:txEl>
                                              <p:pRg st="11" end="11"/>
                                            </p:txEl>
                                          </p:spTgt>
                                        </p:tgtEl>
                                        <p:attrNameLst>
                                          <p:attrName>fill.type</p:attrName>
                                        </p:attrNameLst>
                                      </p:cBhvr>
                                      <p:to>
                                        <p:strVal val="solid"/>
                                      </p:to>
                                    </p:set>
                                    <p:set>
                                      <p:cBhvr>
                                        <p:cTn id="61" dur="500" fill="hold"/>
                                        <p:tgtEl>
                                          <p:spTgt spid="7">
                                            <p:txEl>
                                              <p:pRg st="11" end="11"/>
                                            </p:txEl>
                                          </p:spTgt>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nodeType="clickEffect">
                                  <p:stCondLst>
                                    <p:cond delay="0"/>
                                  </p:stCondLst>
                                  <p:childTnLst>
                                    <p:animClr clrSpc="rgb" dir="cw">
                                      <p:cBhvr override="childStyle">
                                        <p:cTn id="65" dur="500" fill="hold"/>
                                        <p:tgtEl>
                                          <p:spTgt spid="7">
                                            <p:txEl>
                                              <p:pRg st="12" end="12"/>
                                            </p:txEl>
                                          </p:spTgt>
                                        </p:tgtEl>
                                        <p:attrNameLst>
                                          <p:attrName>style.color</p:attrName>
                                        </p:attrNameLst>
                                      </p:cBhvr>
                                      <p:to>
                                        <a:srgbClr val="FF0000"/>
                                      </p:to>
                                    </p:animClr>
                                    <p:animClr clrSpc="rgb" dir="cw">
                                      <p:cBhvr>
                                        <p:cTn id="66" dur="500" fill="hold"/>
                                        <p:tgtEl>
                                          <p:spTgt spid="7">
                                            <p:txEl>
                                              <p:pRg st="12" end="12"/>
                                            </p:txEl>
                                          </p:spTgt>
                                        </p:tgtEl>
                                        <p:attrNameLst>
                                          <p:attrName>fillcolor</p:attrName>
                                        </p:attrNameLst>
                                      </p:cBhvr>
                                      <p:to>
                                        <a:srgbClr val="FF0000"/>
                                      </p:to>
                                    </p:animClr>
                                    <p:set>
                                      <p:cBhvr>
                                        <p:cTn id="67" dur="500" fill="hold"/>
                                        <p:tgtEl>
                                          <p:spTgt spid="7">
                                            <p:txEl>
                                              <p:pRg st="12" end="12"/>
                                            </p:txEl>
                                          </p:spTgt>
                                        </p:tgtEl>
                                        <p:attrNameLst>
                                          <p:attrName>fill.type</p:attrName>
                                        </p:attrNameLst>
                                      </p:cBhvr>
                                      <p:to>
                                        <p:strVal val="solid"/>
                                      </p:to>
                                    </p:set>
                                    <p:set>
                                      <p:cBhvr>
                                        <p:cTn id="68" dur="500" fill="hold"/>
                                        <p:tgtEl>
                                          <p:spTgt spid="7">
                                            <p:txEl>
                                              <p:pRg st="12" end="12"/>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9" presetClass="emph" presetSubtype="0" fill="hold" nodeType="clickEffect">
                                  <p:stCondLst>
                                    <p:cond delay="0"/>
                                  </p:stCondLst>
                                  <p:childTnLst>
                                    <p:animClr clrSpc="rgb" dir="cw">
                                      <p:cBhvr override="childStyle">
                                        <p:cTn id="76" dur="500" fill="hold"/>
                                        <p:tgtEl>
                                          <p:spTgt spid="7">
                                            <p:txEl>
                                              <p:pRg st="12" end="12"/>
                                            </p:txEl>
                                          </p:spTgt>
                                        </p:tgtEl>
                                        <p:attrNameLst>
                                          <p:attrName>style.color</p:attrName>
                                        </p:attrNameLst>
                                      </p:cBhvr>
                                      <p:to>
                                        <a:srgbClr val="000000"/>
                                      </p:to>
                                    </p:animClr>
                                    <p:animClr clrSpc="rgb" dir="cw">
                                      <p:cBhvr>
                                        <p:cTn id="77" dur="500" fill="hold"/>
                                        <p:tgtEl>
                                          <p:spTgt spid="7">
                                            <p:txEl>
                                              <p:pRg st="12" end="12"/>
                                            </p:txEl>
                                          </p:spTgt>
                                        </p:tgtEl>
                                        <p:attrNameLst>
                                          <p:attrName>fillcolor</p:attrName>
                                        </p:attrNameLst>
                                      </p:cBhvr>
                                      <p:to>
                                        <a:srgbClr val="000000"/>
                                      </p:to>
                                    </p:animClr>
                                    <p:set>
                                      <p:cBhvr>
                                        <p:cTn id="78" dur="500" fill="hold"/>
                                        <p:tgtEl>
                                          <p:spTgt spid="7">
                                            <p:txEl>
                                              <p:pRg st="12" end="12"/>
                                            </p:txEl>
                                          </p:spTgt>
                                        </p:tgtEl>
                                        <p:attrNameLst>
                                          <p:attrName>fill.type</p:attrName>
                                        </p:attrNameLst>
                                      </p:cBhvr>
                                      <p:to>
                                        <p:strVal val="solid"/>
                                      </p:to>
                                    </p:set>
                                    <p:set>
                                      <p:cBhvr>
                                        <p:cTn id="79" dur="500" fill="hold"/>
                                        <p:tgtEl>
                                          <p:spTgt spid="7">
                                            <p:txEl>
                                              <p:pRg st="12" end="1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p:bldP spid="22"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rPr>
              <a:t>3.1.4 </a:t>
            </a:r>
            <a:r>
              <a:rPr lang="zh-CN" altLang="en-US" sz="3200" dirty="0">
                <a:solidFill>
                  <a:schemeClr val="bg1"/>
                </a:solidFill>
              </a:rPr>
              <a:t>栈与递归的实现</a:t>
            </a:r>
            <a:endParaRPr lang="zh-CN" altLang="en-US" sz="3200" dirty="0">
              <a:solidFill>
                <a:schemeClr val="bg1"/>
              </a:solidFill>
            </a:endParaRPr>
          </a:p>
        </p:txBody>
      </p:sp>
      <p:sp>
        <p:nvSpPr>
          <p:cNvPr id="5" name="文本框 4"/>
          <p:cNvSpPr txBox="1"/>
          <p:nvPr/>
        </p:nvSpPr>
        <p:spPr>
          <a:xfrm>
            <a:off x="643754" y="1627452"/>
            <a:ext cx="7045193" cy="2221314"/>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递归特性问题</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递归过程的实现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latin typeface="微软雅黑" panose="020B0503020204020204" pitchFamily="34" charset="-122"/>
                <a:ea typeface="微软雅黑" panose="020B0503020204020204" pitchFamily="34" charset="-122"/>
              </a:rPr>
              <a:t>递归算法到非递归算法转换</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0000"/>
                                      </p:to>
                                    </p:animClr>
                                    <p:animClr clrSpc="rgb" dir="cw">
                                      <p:cBhvr>
                                        <p:cTn id="7" dur="500" fill="hold"/>
                                        <p:tgtEl>
                                          <p:spTgt spid="5">
                                            <p:txEl>
                                              <p:pRg st="0" end="0"/>
                                            </p:txEl>
                                          </p:spTgt>
                                        </p:tgtEl>
                                        <p:attrNameLst>
                                          <p:attrName>fillcolor</p:attrName>
                                        </p:attrNameLst>
                                      </p:cBhvr>
                                      <p:to>
                                        <a:srgbClr val="FF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8" name="文本框 7"/>
          <p:cNvSpPr txBox="1"/>
          <p:nvPr/>
        </p:nvSpPr>
        <p:spPr>
          <a:xfrm>
            <a:off x="2495188" y="5599441"/>
            <a:ext cx="373820" cy="523220"/>
          </a:xfrm>
          <a:prstGeom prst="rect">
            <a:avLst/>
          </a:prstGeom>
          <a:noFill/>
        </p:spPr>
        <p:txBody>
          <a:bodyPr wrap="none" rtlCol="0">
            <a:spAutoFit/>
          </a:bodyPr>
          <a:lstStyle/>
          <a:p>
            <a:r>
              <a:rPr lang="en-US" altLang="zh-CN" sz="2800" dirty="0"/>
              <a:t>4</a:t>
            </a:r>
            <a:endParaRPr lang="zh-CN" altLang="en-US" sz="2800" dirty="0"/>
          </a:p>
        </p:txBody>
      </p:sp>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8" name="文本框 17"/>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9" name="文本框 18"/>
          <p:cNvSpPr txBox="1"/>
          <p:nvPr/>
        </p:nvSpPr>
        <p:spPr>
          <a:xfrm>
            <a:off x="2850310" y="6138366"/>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22" name="文本框 21"/>
          <p:cNvSpPr txBox="1"/>
          <p:nvPr/>
        </p:nvSpPr>
        <p:spPr>
          <a:xfrm>
            <a:off x="4895372" y="556643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16" name="文本框 15"/>
          <p:cNvSpPr txBox="1"/>
          <p:nvPr/>
        </p:nvSpPr>
        <p:spPr>
          <a:xfrm>
            <a:off x="6271040" y="5577852"/>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7" name="文本框 16"/>
          <p:cNvSpPr txBox="1"/>
          <p:nvPr/>
        </p:nvSpPr>
        <p:spPr>
          <a:xfrm>
            <a:off x="1738948" y="608965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20" name="文本框 19"/>
          <p:cNvSpPr txBox="1"/>
          <p:nvPr/>
        </p:nvSpPr>
        <p:spPr>
          <a:xfrm>
            <a:off x="5630168" y="5566431"/>
            <a:ext cx="562975" cy="523220"/>
          </a:xfrm>
          <a:prstGeom prst="rect">
            <a:avLst/>
          </a:prstGeom>
          <a:noFill/>
        </p:spPr>
        <p:txBody>
          <a:bodyPr wrap="none" rtlCol="0">
            <a:spAutoFit/>
          </a:bodyPr>
          <a:lstStyle/>
          <a:p>
            <a:r>
              <a:rPr lang="en-US" altLang="zh-CN" sz="2800" dirty="0"/>
              <a:t>10</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8" end="8"/>
                                            </p:txEl>
                                          </p:spTgt>
                                        </p:tgtEl>
                                        <p:attrNameLst>
                                          <p:attrName>style.color</p:attrName>
                                        </p:attrNameLst>
                                      </p:cBhvr>
                                      <p:to>
                                        <a:srgbClr val="FF0000"/>
                                      </p:to>
                                    </p:animClr>
                                    <p:animClr clrSpc="rgb" dir="cw">
                                      <p:cBhvr>
                                        <p:cTn id="7" dur="500" fill="hold"/>
                                        <p:tgtEl>
                                          <p:spTgt spid="7">
                                            <p:txEl>
                                              <p:pRg st="8" end="8"/>
                                            </p:txEl>
                                          </p:spTgt>
                                        </p:tgtEl>
                                        <p:attrNameLst>
                                          <p:attrName>fillcolor</p:attrName>
                                        </p:attrNameLst>
                                      </p:cBhvr>
                                      <p:to>
                                        <a:srgbClr val="FF0000"/>
                                      </p:to>
                                    </p:animClr>
                                    <p:set>
                                      <p:cBhvr>
                                        <p:cTn id="8" dur="500" fill="hold"/>
                                        <p:tgtEl>
                                          <p:spTgt spid="7">
                                            <p:txEl>
                                              <p:pRg st="8" end="8"/>
                                            </p:txEl>
                                          </p:spTgt>
                                        </p:tgtEl>
                                        <p:attrNameLst>
                                          <p:attrName>fill.type</p:attrName>
                                        </p:attrNameLst>
                                      </p:cBhvr>
                                      <p:to>
                                        <p:strVal val="solid"/>
                                      </p:to>
                                    </p:set>
                                    <p:set>
                                      <p:cBhvr>
                                        <p:cTn id="9" dur="500" fill="hold"/>
                                        <p:tgtEl>
                                          <p:spTgt spid="7">
                                            <p:txEl>
                                              <p:pRg st="8" end="8"/>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2.77778E-6 2.59259E-6 L 2.77778E-6 0.00023 C -0.00903 0.00278 -0.01788 0.00578 -0.02622 0.00926 C -0.03368 0.01227 -0.04497 0.01967 -0.05 0.02245 C -0.05243 0.02361 -0.05486 0.02453 -0.05695 0.02569 C -0.06077 0.02801 -0.06233 0.03102 -0.06684 0.03287 C -0.07066 0.03495 -0.08056 0.03773 -0.08056 0.03796 C -0.0816 0.03889 -0.0816 0.04028 -0.08299 0.04143 C -0.08507 0.04282 -0.08802 0.04352 -0.09045 0.0449 C -0.09202 0.04606 -0.09341 0.04722 -0.09497 0.04861 C -0.09792 0.05879 -0.09549 0.05416 -0.10174 0.06273 L -0.10174 0.06319 " pathEditMode="relative" rAng="0" ptsTypes="AAAAAAAAAAAA">
                                      <p:cBhvr>
                                        <p:cTn id="13" dur="2000" fill="hold"/>
                                        <p:tgtEl>
                                          <p:spTgt spid="8"/>
                                        </p:tgtEl>
                                        <p:attrNameLst>
                                          <p:attrName>ppt_x</p:attrName>
                                          <p:attrName>ppt_y</p:attrName>
                                        </p:attrNameLst>
                                      </p:cBhvr>
                                      <p:rCtr x="-5087" y="3148"/>
                                    </p:animMotion>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7">
                                            <p:txEl>
                                              <p:pRg st="8" end="8"/>
                                            </p:txEl>
                                          </p:spTgt>
                                        </p:tgtEl>
                                        <p:attrNameLst>
                                          <p:attrName>style.color</p:attrName>
                                        </p:attrNameLst>
                                      </p:cBhvr>
                                      <p:to>
                                        <a:srgbClr val="000000"/>
                                      </p:to>
                                    </p:animClr>
                                    <p:animClr clrSpc="rgb" dir="cw">
                                      <p:cBhvr>
                                        <p:cTn id="18" dur="500" fill="hold"/>
                                        <p:tgtEl>
                                          <p:spTgt spid="7">
                                            <p:txEl>
                                              <p:pRg st="8" end="8"/>
                                            </p:txEl>
                                          </p:spTgt>
                                        </p:tgtEl>
                                        <p:attrNameLst>
                                          <p:attrName>fillcolor</p:attrName>
                                        </p:attrNameLst>
                                      </p:cBhvr>
                                      <p:to>
                                        <a:srgbClr val="000000"/>
                                      </p:to>
                                    </p:animClr>
                                    <p:set>
                                      <p:cBhvr>
                                        <p:cTn id="19" dur="500" fill="hold"/>
                                        <p:tgtEl>
                                          <p:spTgt spid="7">
                                            <p:txEl>
                                              <p:pRg st="8" end="8"/>
                                            </p:txEl>
                                          </p:spTgt>
                                        </p:tgtEl>
                                        <p:attrNameLst>
                                          <p:attrName>fill.type</p:attrName>
                                        </p:attrNameLst>
                                      </p:cBhvr>
                                      <p:to>
                                        <p:strVal val="solid"/>
                                      </p:to>
                                    </p:set>
                                    <p:set>
                                      <p:cBhvr>
                                        <p:cTn id="20" dur="500" fill="hold"/>
                                        <p:tgtEl>
                                          <p:spTgt spid="7">
                                            <p:txEl>
                                              <p:pRg st="8" end="8"/>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nodeType="clickEffect">
                                  <p:stCondLst>
                                    <p:cond delay="0"/>
                                  </p:stCondLst>
                                  <p:childTnLst>
                                    <p:animClr clrSpc="rgb" dir="cw">
                                      <p:cBhvr override="childStyle">
                                        <p:cTn id="24" dur="500" fill="hold"/>
                                        <p:tgtEl>
                                          <p:spTgt spid="7">
                                            <p:txEl>
                                              <p:pRg st="10" end="10"/>
                                            </p:txEl>
                                          </p:spTgt>
                                        </p:tgtEl>
                                        <p:attrNameLst>
                                          <p:attrName>style.color</p:attrName>
                                        </p:attrNameLst>
                                      </p:cBhvr>
                                      <p:to>
                                        <a:srgbClr val="FF0000"/>
                                      </p:to>
                                    </p:animClr>
                                    <p:animClr clrSpc="rgb" dir="cw">
                                      <p:cBhvr>
                                        <p:cTn id="25" dur="500" fill="hold"/>
                                        <p:tgtEl>
                                          <p:spTgt spid="7">
                                            <p:txEl>
                                              <p:pRg st="10" end="10"/>
                                            </p:txEl>
                                          </p:spTgt>
                                        </p:tgtEl>
                                        <p:attrNameLst>
                                          <p:attrName>fillcolor</p:attrName>
                                        </p:attrNameLst>
                                      </p:cBhvr>
                                      <p:to>
                                        <a:srgbClr val="FF0000"/>
                                      </p:to>
                                    </p:animClr>
                                    <p:set>
                                      <p:cBhvr>
                                        <p:cTn id="26" dur="500" fill="hold"/>
                                        <p:tgtEl>
                                          <p:spTgt spid="7">
                                            <p:txEl>
                                              <p:pRg st="10" end="10"/>
                                            </p:txEl>
                                          </p:spTgt>
                                        </p:tgtEl>
                                        <p:attrNameLst>
                                          <p:attrName>fill.type</p:attrName>
                                        </p:attrNameLst>
                                      </p:cBhvr>
                                      <p:to>
                                        <p:strVal val="solid"/>
                                      </p:to>
                                    </p:set>
                                    <p:set>
                                      <p:cBhvr>
                                        <p:cTn id="27" dur="500" fill="hold"/>
                                        <p:tgtEl>
                                          <p:spTgt spid="7">
                                            <p:txEl>
                                              <p:pRg st="10" end="10"/>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7">
                                            <p:txEl>
                                              <p:pRg st="10" end="10"/>
                                            </p:txEl>
                                          </p:spTgt>
                                        </p:tgtEl>
                                        <p:attrNameLst>
                                          <p:attrName>style.color</p:attrName>
                                        </p:attrNameLst>
                                      </p:cBhvr>
                                      <p:to>
                                        <a:srgbClr val="000000"/>
                                      </p:to>
                                    </p:animClr>
                                    <p:animClr clrSpc="rgb" dir="cw">
                                      <p:cBhvr>
                                        <p:cTn id="36" dur="500" fill="hold"/>
                                        <p:tgtEl>
                                          <p:spTgt spid="7">
                                            <p:txEl>
                                              <p:pRg st="10" end="10"/>
                                            </p:txEl>
                                          </p:spTgt>
                                        </p:tgtEl>
                                        <p:attrNameLst>
                                          <p:attrName>fillcolor</p:attrName>
                                        </p:attrNameLst>
                                      </p:cBhvr>
                                      <p:to>
                                        <a:srgbClr val="000000"/>
                                      </p:to>
                                    </p:animClr>
                                    <p:set>
                                      <p:cBhvr>
                                        <p:cTn id="37" dur="500" fill="hold"/>
                                        <p:tgtEl>
                                          <p:spTgt spid="7">
                                            <p:txEl>
                                              <p:pRg st="10" end="10"/>
                                            </p:txEl>
                                          </p:spTgt>
                                        </p:tgtEl>
                                        <p:attrNameLst>
                                          <p:attrName>fill.type</p:attrName>
                                        </p:attrNameLst>
                                      </p:cBhvr>
                                      <p:to>
                                        <p:strVal val="solid"/>
                                      </p:to>
                                    </p:set>
                                    <p:set>
                                      <p:cBhvr>
                                        <p:cTn id="38" dur="500" fill="hold"/>
                                        <p:tgtEl>
                                          <p:spTgt spid="7">
                                            <p:txEl>
                                              <p:pRg st="10" end="10"/>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childTnLst>
                                    <p:animClr clrSpc="rgb" dir="cw">
                                      <p:cBhvr override="childStyle">
                                        <p:cTn id="42" dur="500" fill="hold"/>
                                        <p:tgtEl>
                                          <p:spTgt spid="7">
                                            <p:txEl>
                                              <p:pRg st="11" end="11"/>
                                            </p:txEl>
                                          </p:spTgt>
                                        </p:tgtEl>
                                        <p:attrNameLst>
                                          <p:attrName>style.color</p:attrName>
                                        </p:attrNameLst>
                                      </p:cBhvr>
                                      <p:to>
                                        <a:srgbClr val="FF0000"/>
                                      </p:to>
                                    </p:animClr>
                                    <p:animClr clrSpc="rgb" dir="cw">
                                      <p:cBhvr>
                                        <p:cTn id="43" dur="500" fill="hold"/>
                                        <p:tgtEl>
                                          <p:spTgt spid="7">
                                            <p:txEl>
                                              <p:pRg st="11" end="11"/>
                                            </p:txEl>
                                          </p:spTgt>
                                        </p:tgtEl>
                                        <p:attrNameLst>
                                          <p:attrName>fillcolor</p:attrName>
                                        </p:attrNameLst>
                                      </p:cBhvr>
                                      <p:to>
                                        <a:srgbClr val="FF0000"/>
                                      </p:to>
                                    </p:animClr>
                                    <p:set>
                                      <p:cBhvr>
                                        <p:cTn id="44" dur="500" fill="hold"/>
                                        <p:tgtEl>
                                          <p:spTgt spid="7">
                                            <p:txEl>
                                              <p:pRg st="11" end="11"/>
                                            </p:txEl>
                                          </p:spTgt>
                                        </p:tgtEl>
                                        <p:attrNameLst>
                                          <p:attrName>fill.type</p:attrName>
                                        </p:attrNameLst>
                                      </p:cBhvr>
                                      <p:to>
                                        <p:strVal val="solid"/>
                                      </p:to>
                                    </p:set>
                                    <p:set>
                                      <p:cBhvr>
                                        <p:cTn id="45" dur="500" fill="hold"/>
                                        <p:tgtEl>
                                          <p:spTgt spid="7">
                                            <p:txEl>
                                              <p:pRg st="11" end="11"/>
                                            </p:txEl>
                                          </p:spTgt>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9" presetClass="emph" presetSubtype="0" fill="hold" nodeType="clickEffect">
                                  <p:stCondLst>
                                    <p:cond delay="0"/>
                                  </p:stCondLst>
                                  <p:childTnLst>
                                    <p:animClr clrSpc="rgb" dir="cw">
                                      <p:cBhvr override="childStyle">
                                        <p:cTn id="58" dur="500" fill="hold"/>
                                        <p:tgtEl>
                                          <p:spTgt spid="7">
                                            <p:txEl>
                                              <p:pRg st="11" end="11"/>
                                            </p:txEl>
                                          </p:spTgt>
                                        </p:tgtEl>
                                        <p:attrNameLst>
                                          <p:attrName>style.color</p:attrName>
                                        </p:attrNameLst>
                                      </p:cBhvr>
                                      <p:to>
                                        <a:srgbClr val="000000"/>
                                      </p:to>
                                    </p:animClr>
                                    <p:animClr clrSpc="rgb" dir="cw">
                                      <p:cBhvr>
                                        <p:cTn id="59" dur="500" fill="hold"/>
                                        <p:tgtEl>
                                          <p:spTgt spid="7">
                                            <p:txEl>
                                              <p:pRg st="11" end="11"/>
                                            </p:txEl>
                                          </p:spTgt>
                                        </p:tgtEl>
                                        <p:attrNameLst>
                                          <p:attrName>fillcolor</p:attrName>
                                        </p:attrNameLst>
                                      </p:cBhvr>
                                      <p:to>
                                        <a:srgbClr val="000000"/>
                                      </p:to>
                                    </p:animClr>
                                    <p:set>
                                      <p:cBhvr>
                                        <p:cTn id="60" dur="500" fill="hold"/>
                                        <p:tgtEl>
                                          <p:spTgt spid="7">
                                            <p:txEl>
                                              <p:pRg st="11" end="11"/>
                                            </p:txEl>
                                          </p:spTgt>
                                        </p:tgtEl>
                                        <p:attrNameLst>
                                          <p:attrName>fill.type</p:attrName>
                                        </p:attrNameLst>
                                      </p:cBhvr>
                                      <p:to>
                                        <p:strVal val="solid"/>
                                      </p:to>
                                    </p:set>
                                    <p:set>
                                      <p:cBhvr>
                                        <p:cTn id="61" dur="500" fill="hold"/>
                                        <p:tgtEl>
                                          <p:spTgt spid="7">
                                            <p:txEl>
                                              <p:pRg st="11" end="11"/>
                                            </p:txEl>
                                          </p:spTgt>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19" presetClass="emph" presetSubtype="0" fill="hold" nodeType="clickEffect">
                                  <p:stCondLst>
                                    <p:cond delay="0"/>
                                  </p:stCondLst>
                                  <p:childTnLst>
                                    <p:animClr clrSpc="rgb" dir="cw">
                                      <p:cBhvr override="childStyle">
                                        <p:cTn id="65" dur="500" fill="hold"/>
                                        <p:tgtEl>
                                          <p:spTgt spid="7">
                                            <p:txEl>
                                              <p:pRg st="12" end="12"/>
                                            </p:txEl>
                                          </p:spTgt>
                                        </p:tgtEl>
                                        <p:attrNameLst>
                                          <p:attrName>style.color</p:attrName>
                                        </p:attrNameLst>
                                      </p:cBhvr>
                                      <p:to>
                                        <a:srgbClr val="FF0000"/>
                                      </p:to>
                                    </p:animClr>
                                    <p:animClr clrSpc="rgb" dir="cw">
                                      <p:cBhvr>
                                        <p:cTn id="66" dur="500" fill="hold"/>
                                        <p:tgtEl>
                                          <p:spTgt spid="7">
                                            <p:txEl>
                                              <p:pRg st="12" end="12"/>
                                            </p:txEl>
                                          </p:spTgt>
                                        </p:tgtEl>
                                        <p:attrNameLst>
                                          <p:attrName>fillcolor</p:attrName>
                                        </p:attrNameLst>
                                      </p:cBhvr>
                                      <p:to>
                                        <a:srgbClr val="FF0000"/>
                                      </p:to>
                                    </p:animClr>
                                    <p:set>
                                      <p:cBhvr>
                                        <p:cTn id="67" dur="500" fill="hold"/>
                                        <p:tgtEl>
                                          <p:spTgt spid="7">
                                            <p:txEl>
                                              <p:pRg st="12" end="12"/>
                                            </p:txEl>
                                          </p:spTgt>
                                        </p:tgtEl>
                                        <p:attrNameLst>
                                          <p:attrName>fill.type</p:attrName>
                                        </p:attrNameLst>
                                      </p:cBhvr>
                                      <p:to>
                                        <p:strVal val="solid"/>
                                      </p:to>
                                    </p:set>
                                    <p:set>
                                      <p:cBhvr>
                                        <p:cTn id="68" dur="500" fill="hold"/>
                                        <p:tgtEl>
                                          <p:spTgt spid="7">
                                            <p:txEl>
                                              <p:pRg st="12" end="12"/>
                                            </p:txEl>
                                          </p:spTgt>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9" presetClass="emph" presetSubtype="0" fill="hold" nodeType="clickEffect">
                                  <p:stCondLst>
                                    <p:cond delay="0"/>
                                  </p:stCondLst>
                                  <p:childTnLst>
                                    <p:animClr clrSpc="rgb" dir="cw">
                                      <p:cBhvr override="childStyle">
                                        <p:cTn id="76" dur="500" fill="hold"/>
                                        <p:tgtEl>
                                          <p:spTgt spid="7">
                                            <p:txEl>
                                              <p:pRg st="12" end="12"/>
                                            </p:txEl>
                                          </p:spTgt>
                                        </p:tgtEl>
                                        <p:attrNameLst>
                                          <p:attrName>style.color</p:attrName>
                                        </p:attrNameLst>
                                      </p:cBhvr>
                                      <p:to>
                                        <a:srgbClr val="000000"/>
                                      </p:to>
                                    </p:animClr>
                                    <p:animClr clrSpc="rgb" dir="cw">
                                      <p:cBhvr>
                                        <p:cTn id="77" dur="500" fill="hold"/>
                                        <p:tgtEl>
                                          <p:spTgt spid="7">
                                            <p:txEl>
                                              <p:pRg st="12" end="12"/>
                                            </p:txEl>
                                          </p:spTgt>
                                        </p:tgtEl>
                                        <p:attrNameLst>
                                          <p:attrName>fillcolor</p:attrName>
                                        </p:attrNameLst>
                                      </p:cBhvr>
                                      <p:to>
                                        <a:srgbClr val="000000"/>
                                      </p:to>
                                    </p:animClr>
                                    <p:set>
                                      <p:cBhvr>
                                        <p:cTn id="78" dur="500" fill="hold"/>
                                        <p:tgtEl>
                                          <p:spTgt spid="7">
                                            <p:txEl>
                                              <p:pRg st="12" end="12"/>
                                            </p:txEl>
                                          </p:spTgt>
                                        </p:tgtEl>
                                        <p:attrNameLst>
                                          <p:attrName>fill.type</p:attrName>
                                        </p:attrNameLst>
                                      </p:cBhvr>
                                      <p:to>
                                        <p:strVal val="solid"/>
                                      </p:to>
                                    </p:set>
                                    <p:set>
                                      <p:cBhvr>
                                        <p:cTn id="79" dur="500" fill="hold"/>
                                        <p:tgtEl>
                                          <p:spTgt spid="7">
                                            <p:txEl>
                                              <p:pRg st="12" end="1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9"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7" name="文本框 6"/>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void  </a:t>
            </a:r>
            <a:r>
              <a:rPr lang="en-US" altLang="zh-CN" dirty="0" err="1">
                <a:latin typeface="微软雅黑" panose="020B0503020204020204" pitchFamily="34" charset="-122"/>
                <a:ea typeface="微软雅黑" panose="020B0503020204020204" pitchFamily="34" charset="-122"/>
              </a:rPr>
              <a:t>YanghuiTriangle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SeqQueue</a:t>
            </a:r>
            <a:r>
              <a:rPr lang="en-US" altLang="zh-CN" dirty="0">
                <a:latin typeface="微软雅黑" panose="020B0503020204020204" pitchFamily="34" charset="-122"/>
                <a:ea typeface="微软雅黑" panose="020B0503020204020204" pitchFamily="34" charset="-122"/>
              </a:rPr>
              <a:t>  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InitQueue</a:t>
            </a:r>
            <a:r>
              <a:rPr lang="en-US" altLang="zh-CN" dirty="0">
                <a:latin typeface="微软雅黑" panose="020B0503020204020204" pitchFamily="34" charset="-122"/>
                <a:ea typeface="微软雅黑" panose="020B0503020204020204" pitchFamily="34" charset="-122"/>
              </a:rPr>
              <a:t>(&amp;Q);</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第一行元素入队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出队列</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10" name="文本框 9"/>
          <p:cNvSpPr txBox="1"/>
          <p:nvPr/>
        </p:nvSpPr>
        <p:spPr>
          <a:xfrm>
            <a:off x="3084708"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3" name="文本框 12"/>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4" name="文本框 13"/>
          <p:cNvSpPr txBox="1"/>
          <p:nvPr/>
        </p:nvSpPr>
        <p:spPr>
          <a:xfrm>
            <a:off x="356968" y="6089651"/>
            <a:ext cx="1229824" cy="523220"/>
          </a:xfrm>
          <a:prstGeom prst="rect">
            <a:avLst/>
          </a:prstGeom>
          <a:noFill/>
        </p:spPr>
        <p:txBody>
          <a:bodyPr wrap="none" rtlCol="0">
            <a:spAutoFit/>
          </a:bodyPr>
          <a:lstStyle/>
          <a:p>
            <a:r>
              <a:rPr lang="en-US" altLang="zh-CN" sz="2800" dirty="0"/>
              <a:t>temp=</a:t>
            </a:r>
            <a:endParaRPr lang="zh-CN" altLang="en-US" sz="2800" dirty="0"/>
          </a:p>
        </p:txBody>
      </p:sp>
      <p:sp>
        <p:nvSpPr>
          <p:cNvPr id="15" name="文本框 14"/>
          <p:cNvSpPr txBox="1"/>
          <p:nvPr/>
        </p:nvSpPr>
        <p:spPr>
          <a:xfrm>
            <a:off x="2368648" y="6101072"/>
            <a:ext cx="582211" cy="523220"/>
          </a:xfrm>
          <a:prstGeom prst="rect">
            <a:avLst/>
          </a:prstGeom>
          <a:noFill/>
        </p:spPr>
        <p:txBody>
          <a:bodyPr wrap="none" rtlCol="0">
            <a:spAutoFit/>
          </a:bodyPr>
          <a:lstStyle/>
          <a:p>
            <a:r>
              <a:rPr lang="en-US" altLang="zh-CN" sz="2800" dirty="0"/>
              <a:t>x=</a:t>
            </a:r>
            <a:endParaRPr lang="zh-CN" altLang="en-US" sz="2800" dirty="0"/>
          </a:p>
        </p:txBody>
      </p:sp>
      <p:sp>
        <p:nvSpPr>
          <p:cNvPr id="18" name="文本框 17"/>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22" name="文本框 21"/>
          <p:cNvSpPr txBox="1"/>
          <p:nvPr/>
        </p:nvSpPr>
        <p:spPr>
          <a:xfrm>
            <a:off x="4895372" y="556643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16" name="文本框 15"/>
          <p:cNvSpPr txBox="1"/>
          <p:nvPr/>
        </p:nvSpPr>
        <p:spPr>
          <a:xfrm>
            <a:off x="6229999" y="5561824"/>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20" name="文本框 19"/>
          <p:cNvSpPr txBox="1"/>
          <p:nvPr/>
        </p:nvSpPr>
        <p:spPr>
          <a:xfrm>
            <a:off x="6970621" y="5577852"/>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23" name="文本框 22"/>
          <p:cNvSpPr txBox="1"/>
          <p:nvPr/>
        </p:nvSpPr>
        <p:spPr>
          <a:xfrm>
            <a:off x="5630168" y="5566431"/>
            <a:ext cx="562975" cy="523220"/>
          </a:xfrm>
          <a:prstGeom prst="rect">
            <a:avLst/>
          </a:prstGeom>
          <a:noFill/>
        </p:spPr>
        <p:txBody>
          <a:bodyPr wrap="none" rtlCol="0">
            <a:spAutoFit/>
          </a:bodyPr>
          <a:lstStyle/>
          <a:p>
            <a:r>
              <a:rPr lang="en-US" altLang="zh-CN" sz="2800" dirty="0"/>
              <a:t>10</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7">
                                            <p:txEl>
                                              <p:pRg st="14" end="14"/>
                                            </p:txEl>
                                          </p:spTgt>
                                        </p:tgtEl>
                                        <p:attrNameLst>
                                          <p:attrName>style.color</p:attrName>
                                        </p:attrNameLst>
                                      </p:cBhvr>
                                      <p:to>
                                        <a:srgbClr val="FF0000"/>
                                      </p:to>
                                    </p:animClr>
                                    <p:animClr clrSpc="rgb" dir="cw">
                                      <p:cBhvr>
                                        <p:cTn id="7" dur="500" fill="hold"/>
                                        <p:tgtEl>
                                          <p:spTgt spid="7">
                                            <p:txEl>
                                              <p:pRg st="14" end="14"/>
                                            </p:txEl>
                                          </p:spTgt>
                                        </p:tgtEl>
                                        <p:attrNameLst>
                                          <p:attrName>fillcolor</p:attrName>
                                        </p:attrNameLst>
                                      </p:cBhvr>
                                      <p:to>
                                        <a:srgbClr val="FF0000"/>
                                      </p:to>
                                    </p:animClr>
                                    <p:set>
                                      <p:cBhvr>
                                        <p:cTn id="8" dur="500" fill="hold"/>
                                        <p:tgtEl>
                                          <p:spTgt spid="7">
                                            <p:txEl>
                                              <p:pRg st="14" end="14"/>
                                            </p:txEl>
                                          </p:spTgt>
                                        </p:tgtEl>
                                        <p:attrNameLst>
                                          <p:attrName>fill.type</p:attrName>
                                        </p:attrNameLst>
                                      </p:cBhvr>
                                      <p:to>
                                        <p:strVal val="solid"/>
                                      </p:to>
                                    </p:set>
                                    <p:set>
                                      <p:cBhvr>
                                        <p:cTn id="9" dur="500" fill="hold"/>
                                        <p:tgtEl>
                                          <p:spTgt spid="7">
                                            <p:txEl>
                                              <p:pRg st="14" end="14"/>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0.00243 1.48148E-6 L -0.00243 0.00023 C -0.00295 0.00069 -0.00347 0.00069 -0.00399 0.00324 C -0.00451 0.00555 -0.00486 0.0118 -0.00538 0.01435 L -0.00573 0.01713 C -0.00659 0.03912 -0.00555 0.01296 -0.00642 0.02917 C -0.00659 0.02986 -0.00659 0.03264 -0.00659 0.03426 C -0.00677 0.03542 -0.00677 0.03634 -0.00677 0.03773 C -0.00677 0.04167 -0.00694 0.04815 -0.00712 0.05023 L -0.00746 0.05509 C -0.00764 0.06273 -0.00746 0.05555 -0.00764 0.05995 C -0.00781 0.0618 -0.00781 0.06412 -0.00798 0.06736 C -0.00798 0.06875 -0.00816 0.07037 -0.00816 0.07106 C -0.00816 0.07268 -0.00833 0.07384 -0.0085 0.075 C -0.0085 0.07639 -0.0085 0.07569 -0.0085 0.07592 L -0.0085 0.07639 " pathEditMode="relative" rAng="0" ptsTypes="AAAAAAAAAAAAAAAA">
                                      <p:cBhvr>
                                        <p:cTn id="13" dur="2000" fill="hold"/>
                                        <p:tgtEl>
                                          <p:spTgt spid="10"/>
                                        </p:tgtEl>
                                        <p:attrNameLst>
                                          <p:attrName>ppt_x</p:attrName>
                                          <p:attrName>ppt_y</p:attrName>
                                        </p:attrNameLst>
                                      </p:cBhvr>
                                      <p:rCtr x="-313" y="3819"/>
                                    </p:animMotion>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7">
                                            <p:txEl>
                                              <p:pRg st="14" end="14"/>
                                            </p:txEl>
                                          </p:spTgt>
                                        </p:tgtEl>
                                        <p:attrNameLst>
                                          <p:attrName>style.color</p:attrName>
                                        </p:attrNameLst>
                                      </p:cBhvr>
                                      <p:to>
                                        <a:srgbClr val="000000"/>
                                      </p:to>
                                    </p:animClr>
                                    <p:animClr clrSpc="rgb" dir="cw">
                                      <p:cBhvr>
                                        <p:cTn id="18" dur="500" fill="hold"/>
                                        <p:tgtEl>
                                          <p:spTgt spid="7">
                                            <p:txEl>
                                              <p:pRg st="14" end="14"/>
                                            </p:txEl>
                                          </p:spTgt>
                                        </p:tgtEl>
                                        <p:attrNameLst>
                                          <p:attrName>fillcolor</p:attrName>
                                        </p:attrNameLst>
                                      </p:cBhvr>
                                      <p:to>
                                        <a:srgbClr val="000000"/>
                                      </p:to>
                                    </p:animClr>
                                    <p:set>
                                      <p:cBhvr>
                                        <p:cTn id="19" dur="500" fill="hold"/>
                                        <p:tgtEl>
                                          <p:spTgt spid="7">
                                            <p:txEl>
                                              <p:pRg st="14" end="14"/>
                                            </p:txEl>
                                          </p:spTgt>
                                        </p:tgtEl>
                                        <p:attrNameLst>
                                          <p:attrName>fill.type</p:attrName>
                                        </p:attrNameLst>
                                      </p:cBhvr>
                                      <p:to>
                                        <p:strVal val="solid"/>
                                      </p:to>
                                    </p:set>
                                    <p:set>
                                      <p:cBhvr>
                                        <p:cTn id="20" dur="500" fill="hold"/>
                                        <p:tgtEl>
                                          <p:spTgt spid="7">
                                            <p:txEl>
                                              <p:pRg st="14" end="14"/>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9" presetClass="emph" presetSubtype="0" fill="hold" nodeType="clickEffect">
                                  <p:stCondLst>
                                    <p:cond delay="0"/>
                                  </p:stCondLst>
                                  <p:childTnLst>
                                    <p:animClr clrSpc="rgb" dir="cw">
                                      <p:cBhvr override="childStyle">
                                        <p:cTn id="24" dur="500" fill="hold"/>
                                        <p:tgtEl>
                                          <p:spTgt spid="7">
                                            <p:txEl>
                                              <p:pRg st="16" end="16"/>
                                            </p:txEl>
                                          </p:spTgt>
                                        </p:tgtEl>
                                        <p:attrNameLst>
                                          <p:attrName>style.color</p:attrName>
                                        </p:attrNameLst>
                                      </p:cBhvr>
                                      <p:to>
                                        <a:srgbClr val="FF0000"/>
                                      </p:to>
                                    </p:animClr>
                                    <p:animClr clrSpc="rgb" dir="cw">
                                      <p:cBhvr>
                                        <p:cTn id="25" dur="500" fill="hold"/>
                                        <p:tgtEl>
                                          <p:spTgt spid="7">
                                            <p:txEl>
                                              <p:pRg st="16" end="16"/>
                                            </p:txEl>
                                          </p:spTgt>
                                        </p:tgtEl>
                                        <p:attrNameLst>
                                          <p:attrName>fillcolor</p:attrName>
                                        </p:attrNameLst>
                                      </p:cBhvr>
                                      <p:to>
                                        <a:srgbClr val="FF0000"/>
                                      </p:to>
                                    </p:animClr>
                                    <p:set>
                                      <p:cBhvr>
                                        <p:cTn id="26" dur="500" fill="hold"/>
                                        <p:tgtEl>
                                          <p:spTgt spid="7">
                                            <p:txEl>
                                              <p:pRg st="16" end="16"/>
                                            </p:txEl>
                                          </p:spTgt>
                                        </p:tgtEl>
                                        <p:attrNameLst>
                                          <p:attrName>fill.type</p:attrName>
                                        </p:attrNameLst>
                                      </p:cBhvr>
                                      <p:to>
                                        <p:strVal val="solid"/>
                                      </p:to>
                                    </p:set>
                                    <p:set>
                                      <p:cBhvr>
                                        <p:cTn id="27" dur="500" fill="hold"/>
                                        <p:tgtEl>
                                          <p:spTgt spid="7">
                                            <p:txEl>
                                              <p:pRg st="16" end="16"/>
                                            </p:txEl>
                                          </p:spTgt>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 calcmode="lin" valueType="num">
                                      <p:cBhvr additive="base">
                                        <p:cTn id="3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
        <p:nvSpPr>
          <p:cNvPr id="7" name="文本框 6"/>
          <p:cNvSpPr txBox="1"/>
          <p:nvPr/>
        </p:nvSpPr>
        <p:spPr>
          <a:xfrm>
            <a:off x="185834" y="136524"/>
            <a:ext cx="900827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85834" y="136524"/>
            <a:ext cx="9008270"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for(n=2;n&lt;=</a:t>
            </a:r>
            <a:r>
              <a:rPr lang="en-US" altLang="zh-CN" dirty="0" err="1">
                <a:latin typeface="微软雅黑" panose="020B0503020204020204" pitchFamily="34" charset="-122"/>
                <a:ea typeface="微软雅黑" panose="020B0503020204020204" pitchFamily="34" charset="-122"/>
              </a:rPr>
              <a:t>N;n</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行元素并入队，同时打印第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行的第一个元素入队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=1;i&lt;=n-2;i++)  /*</a:t>
            </a:r>
            <a:r>
              <a:rPr lang="zh-CN" altLang="en-US" dirty="0">
                <a:latin typeface="微软雅黑" panose="020B0503020204020204" pitchFamily="34" charset="-122"/>
                <a:ea typeface="微软雅黑" panose="020B0503020204020204" pitchFamily="34" charset="-122"/>
              </a:rPr>
              <a:t>利用队中第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行元素，产生第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行的中间</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个元素，并入队</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Q,&amp;temp</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d”,temp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打印第</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行的元素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GetHead</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temp = </a:t>
            </a:r>
            <a:r>
              <a:rPr lang="en-US" altLang="zh-CN" dirty="0" err="1">
                <a:latin typeface="微软雅黑" panose="020B0503020204020204" pitchFamily="34" charset="-122"/>
                <a:ea typeface="微软雅黑" panose="020B0503020204020204" pitchFamily="34" charset="-122"/>
              </a:rPr>
              <a:t>temp+x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temp);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DeleteQueue</a:t>
            </a:r>
            <a:r>
              <a:rPr lang="en-US" altLang="zh-CN" dirty="0">
                <a:latin typeface="微软雅黑" panose="020B0503020204020204" pitchFamily="34" charset="-122"/>
                <a:ea typeface="微软雅黑" panose="020B0503020204020204" pitchFamily="34" charset="-122"/>
              </a:rPr>
              <a:t>(&amp;</a:t>
            </a:r>
            <a:r>
              <a:rPr lang="en-US" altLang="zh-CN" dirty="0" err="1">
                <a:latin typeface="微软雅黑" panose="020B0503020204020204" pitchFamily="34" charset="-122"/>
                <a:ea typeface="微软雅黑" panose="020B0503020204020204" pitchFamily="34" charset="-122"/>
              </a:rPr>
              <a:t>Q,&amp;x</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d”,x</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打印</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行最后一个元素</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EnterQueue</a:t>
            </a:r>
            <a:r>
              <a:rPr lang="en-US" altLang="zh-CN" dirty="0">
                <a:latin typeface="微软雅黑" panose="020B0503020204020204" pitchFamily="34" charset="-122"/>
                <a:ea typeface="微软雅黑" panose="020B0503020204020204" pitchFamily="34" charset="-122"/>
              </a:rPr>
              <a:t>(&amp;Q,1);  /*</a:t>
            </a: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行的最后一个元素入队</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 /*for*/</a:t>
            </a:r>
            <a:endParaRPr lang="en-US" altLang="zh-CN" dirty="0">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      while(!</a:t>
            </a:r>
            <a:r>
              <a:rPr lang="en-US" altLang="zh-CN" dirty="0" err="1">
                <a:solidFill>
                  <a:srgbClr val="FF0000"/>
                </a:solidFill>
                <a:latin typeface="微软雅黑" panose="020B0503020204020204" pitchFamily="34" charset="-122"/>
                <a:ea typeface="微软雅黑" panose="020B0503020204020204" pitchFamily="34" charset="-122"/>
              </a:rPr>
              <a:t>IsEmpty</a:t>
            </a:r>
            <a:r>
              <a:rPr lang="en-US" altLang="zh-CN" dirty="0">
                <a:solidFill>
                  <a:srgbClr val="FF0000"/>
                </a:solidFill>
                <a:latin typeface="微软雅黑" panose="020B0503020204020204" pitchFamily="34" charset="-122"/>
                <a:ea typeface="微软雅黑" panose="020B0503020204020204" pitchFamily="34" charset="-122"/>
              </a:rPr>
              <a:t>(Q))  /*</a:t>
            </a:r>
            <a:r>
              <a:rPr lang="zh-CN" altLang="en-US" dirty="0">
                <a:solidFill>
                  <a:srgbClr val="FF0000"/>
                </a:solidFill>
                <a:latin typeface="微软雅黑" panose="020B0503020204020204" pitchFamily="34" charset="-122"/>
                <a:ea typeface="微软雅黑" panose="020B0503020204020204" pitchFamily="34" charset="-122"/>
              </a:rPr>
              <a:t>打印最后一行元素</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      {       </a:t>
            </a:r>
            <a:r>
              <a:rPr lang="en-US" altLang="zh-CN" dirty="0" err="1">
                <a:solidFill>
                  <a:srgbClr val="FF0000"/>
                </a:solidFill>
                <a:latin typeface="微软雅黑" panose="020B0503020204020204" pitchFamily="34" charset="-122"/>
                <a:ea typeface="微软雅黑" panose="020B0503020204020204" pitchFamily="34" charset="-122"/>
              </a:rPr>
              <a:t>DeleteQueue</a:t>
            </a:r>
            <a:r>
              <a:rPr lang="en-US" altLang="zh-CN" dirty="0">
                <a:solidFill>
                  <a:srgbClr val="FF0000"/>
                </a:solidFill>
                <a:latin typeface="微软雅黑" panose="020B0503020204020204" pitchFamily="34" charset="-122"/>
                <a:ea typeface="微软雅黑" panose="020B0503020204020204" pitchFamily="34" charset="-122"/>
              </a:rPr>
              <a:t>(&amp;</a:t>
            </a:r>
            <a:r>
              <a:rPr lang="en-US" altLang="zh-CN" dirty="0" err="1">
                <a:solidFill>
                  <a:srgbClr val="FF0000"/>
                </a:solidFill>
                <a:latin typeface="微软雅黑" panose="020B0503020204020204" pitchFamily="34" charset="-122"/>
                <a:ea typeface="微软雅黑" panose="020B0503020204020204" pitchFamily="34" charset="-122"/>
              </a:rPr>
              <a:t>Q,&amp;x</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printf</a:t>
            </a:r>
            <a:r>
              <a:rPr lang="en-US" altLang="zh-CN" dirty="0">
                <a:solidFill>
                  <a:srgbClr val="FF0000"/>
                </a:solidFill>
                <a:latin typeface="微软雅黑" panose="020B0503020204020204" pitchFamily="34" charset="-122"/>
                <a:ea typeface="微软雅黑" panose="020B0503020204020204" pitchFamily="34" charset="-122"/>
              </a:rPr>
              <a:t>(“%d”</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x);</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solidFill>
                  <a:srgbClr val="FF0000"/>
                </a:solidFill>
                <a:latin typeface="微软雅黑" panose="020B0503020204020204" pitchFamily="34" charset="-122"/>
                <a:ea typeface="微软雅黑" panose="020B0503020204020204" pitchFamily="34" charset="-122"/>
              </a:rPr>
              <a:t>       }</a:t>
            </a:r>
            <a:endParaRPr lang="en-US" altLang="zh-CN" dirty="0">
              <a:solidFill>
                <a:srgbClr val="FF0000"/>
              </a:solidFill>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459105" y="5632451"/>
          <a:ext cx="8225789" cy="457200"/>
        </p:xfrm>
        <a:graphic>
          <a:graphicData uri="http://schemas.openxmlformats.org/drawingml/2006/table">
            <a:tbl>
              <a:tblPr firstRow="1" bandRow="1">
                <a:tableStyleId>{5940675A-B579-460E-94D1-54222C63F5DA}</a:tableStyleId>
              </a:tblPr>
              <a:tblGrid>
                <a:gridCol w="632753"/>
                <a:gridCol w="632753"/>
                <a:gridCol w="632753"/>
                <a:gridCol w="632753"/>
                <a:gridCol w="576043"/>
                <a:gridCol w="689463"/>
                <a:gridCol w="632753"/>
                <a:gridCol w="632753"/>
                <a:gridCol w="632753"/>
                <a:gridCol w="632753"/>
                <a:gridCol w="632753"/>
                <a:gridCol w="632753"/>
                <a:gridCol w="632753"/>
              </a:tblGrid>
              <a:tr h="370840">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p>
                  </a:txBody>
                  <a:tcPr>
                    <a:solidFill>
                      <a:schemeClr val="accent4">
                        <a:lumMod val="20000"/>
                        <a:lumOff val="8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sz="2400" dirty="0">
                        <a:solidFill>
                          <a:schemeClr val="tx1"/>
                        </a:solidFill>
                      </a:endParaRPr>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c>
                  <a:txBody>
                    <a:bodyPr/>
                    <a:lstStyle/>
                    <a:p>
                      <a:endParaRPr lang="zh-CN" altLang="en-US" dirty="0"/>
                    </a:p>
                  </a:txBody>
                  <a:tcPr>
                    <a:solidFill>
                      <a:schemeClr val="accent6">
                        <a:lumMod val="60000"/>
                        <a:lumOff val="40000"/>
                      </a:schemeClr>
                    </a:solidFill>
                  </a:tcPr>
                </a:tc>
              </a:tr>
            </a:tbl>
          </a:graphicData>
        </a:graphic>
      </p:graphicFrame>
      <p:sp>
        <p:nvSpPr>
          <p:cNvPr id="9" name="文本框 8"/>
          <p:cNvSpPr txBox="1"/>
          <p:nvPr/>
        </p:nvSpPr>
        <p:spPr>
          <a:xfrm>
            <a:off x="3757723" y="5566431"/>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10" name="文本框 9"/>
          <p:cNvSpPr txBox="1"/>
          <p:nvPr/>
        </p:nvSpPr>
        <p:spPr>
          <a:xfrm>
            <a:off x="4311435" y="5566431"/>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11" name="文本框 10"/>
          <p:cNvSpPr txBox="1"/>
          <p:nvPr/>
        </p:nvSpPr>
        <p:spPr>
          <a:xfrm>
            <a:off x="4895372" y="5566431"/>
            <a:ext cx="562975" cy="523220"/>
          </a:xfrm>
          <a:prstGeom prst="rect">
            <a:avLst/>
          </a:prstGeom>
          <a:noFill/>
        </p:spPr>
        <p:txBody>
          <a:bodyPr wrap="none" rtlCol="0">
            <a:spAutoFit/>
          </a:bodyPr>
          <a:lstStyle/>
          <a:p>
            <a:r>
              <a:rPr lang="en-US" altLang="zh-CN" sz="2800" dirty="0"/>
              <a:t>10</a:t>
            </a:r>
            <a:endParaRPr lang="zh-CN" altLang="en-US" sz="2800" dirty="0"/>
          </a:p>
        </p:txBody>
      </p:sp>
      <p:sp>
        <p:nvSpPr>
          <p:cNvPr id="14" name="文本框 13"/>
          <p:cNvSpPr txBox="1"/>
          <p:nvPr/>
        </p:nvSpPr>
        <p:spPr>
          <a:xfrm>
            <a:off x="3764230" y="6277303"/>
            <a:ext cx="373820" cy="523220"/>
          </a:xfrm>
          <a:prstGeom prst="rect">
            <a:avLst/>
          </a:prstGeom>
          <a:noFill/>
        </p:spPr>
        <p:txBody>
          <a:bodyPr wrap="none" rtlCol="0">
            <a:spAutoFit/>
          </a:bodyPr>
          <a:lstStyle/>
          <a:p>
            <a:r>
              <a:rPr lang="en-US" altLang="zh-CN" sz="2800" dirty="0">
                <a:solidFill>
                  <a:srgbClr val="FF0000"/>
                </a:solidFill>
              </a:rPr>
              <a:t>1</a:t>
            </a:r>
            <a:endParaRPr lang="zh-CN" altLang="en-US" sz="2800" dirty="0">
              <a:solidFill>
                <a:srgbClr val="FF0000"/>
              </a:solidFill>
            </a:endParaRPr>
          </a:p>
        </p:txBody>
      </p:sp>
      <p:sp>
        <p:nvSpPr>
          <p:cNvPr id="16" name="文本框 15"/>
          <p:cNvSpPr txBox="1"/>
          <p:nvPr/>
        </p:nvSpPr>
        <p:spPr>
          <a:xfrm>
            <a:off x="4385089" y="6276520"/>
            <a:ext cx="373820" cy="523220"/>
          </a:xfrm>
          <a:prstGeom prst="rect">
            <a:avLst/>
          </a:prstGeom>
          <a:noFill/>
        </p:spPr>
        <p:txBody>
          <a:bodyPr wrap="none" rtlCol="0">
            <a:spAutoFit/>
          </a:bodyPr>
          <a:lstStyle/>
          <a:p>
            <a:r>
              <a:rPr lang="en-US" altLang="zh-CN" sz="2800" dirty="0">
                <a:solidFill>
                  <a:srgbClr val="FF0000"/>
                </a:solidFill>
              </a:rPr>
              <a:t>5</a:t>
            </a:r>
            <a:endParaRPr lang="zh-CN" altLang="en-US" sz="2800" dirty="0">
              <a:solidFill>
                <a:srgbClr val="FF0000"/>
              </a:solidFill>
            </a:endParaRPr>
          </a:p>
        </p:txBody>
      </p:sp>
      <p:sp>
        <p:nvSpPr>
          <p:cNvPr id="17" name="文本框 16"/>
          <p:cNvSpPr txBox="1"/>
          <p:nvPr/>
        </p:nvSpPr>
        <p:spPr>
          <a:xfrm>
            <a:off x="4991252" y="6268806"/>
            <a:ext cx="562975" cy="523220"/>
          </a:xfrm>
          <a:prstGeom prst="rect">
            <a:avLst/>
          </a:prstGeom>
          <a:noFill/>
        </p:spPr>
        <p:txBody>
          <a:bodyPr wrap="none" rtlCol="0">
            <a:spAutoFit/>
          </a:bodyPr>
          <a:lstStyle/>
          <a:p>
            <a:r>
              <a:rPr lang="en-US" altLang="zh-CN" sz="2800" dirty="0">
                <a:solidFill>
                  <a:srgbClr val="FF0000"/>
                </a:solidFill>
              </a:rPr>
              <a:t>10</a:t>
            </a:r>
            <a:endParaRPr lang="zh-CN" altLang="en-US" sz="2800" dirty="0">
              <a:solidFill>
                <a:srgbClr val="FF0000"/>
              </a:solidFill>
            </a:endParaRPr>
          </a:p>
        </p:txBody>
      </p:sp>
      <p:sp>
        <p:nvSpPr>
          <p:cNvPr id="18" name="文本框 17"/>
          <p:cNvSpPr txBox="1"/>
          <p:nvPr/>
        </p:nvSpPr>
        <p:spPr>
          <a:xfrm>
            <a:off x="6271040" y="6276520"/>
            <a:ext cx="373820" cy="523220"/>
          </a:xfrm>
          <a:prstGeom prst="rect">
            <a:avLst/>
          </a:prstGeom>
          <a:noFill/>
        </p:spPr>
        <p:txBody>
          <a:bodyPr wrap="none" rtlCol="0">
            <a:spAutoFit/>
          </a:bodyPr>
          <a:lstStyle/>
          <a:p>
            <a:r>
              <a:rPr lang="en-US" altLang="zh-CN" sz="2800" dirty="0">
                <a:solidFill>
                  <a:srgbClr val="FF0000"/>
                </a:solidFill>
              </a:rPr>
              <a:t>5</a:t>
            </a:r>
            <a:endParaRPr lang="zh-CN" altLang="en-US" sz="2800" dirty="0">
              <a:solidFill>
                <a:srgbClr val="FF0000"/>
              </a:solidFill>
            </a:endParaRPr>
          </a:p>
        </p:txBody>
      </p:sp>
      <p:sp>
        <p:nvSpPr>
          <p:cNvPr id="19" name="文本框 18"/>
          <p:cNvSpPr txBox="1"/>
          <p:nvPr/>
        </p:nvSpPr>
        <p:spPr>
          <a:xfrm>
            <a:off x="6909278" y="6198256"/>
            <a:ext cx="373820" cy="523220"/>
          </a:xfrm>
          <a:prstGeom prst="rect">
            <a:avLst/>
          </a:prstGeom>
          <a:noFill/>
        </p:spPr>
        <p:txBody>
          <a:bodyPr wrap="none" rtlCol="0">
            <a:spAutoFit/>
          </a:bodyPr>
          <a:lstStyle/>
          <a:p>
            <a:r>
              <a:rPr lang="en-US" altLang="zh-CN" sz="2800" dirty="0">
                <a:solidFill>
                  <a:srgbClr val="FF0000"/>
                </a:solidFill>
              </a:rPr>
              <a:t>1</a:t>
            </a:r>
            <a:endParaRPr lang="zh-CN" altLang="en-US" sz="2800" dirty="0">
              <a:solidFill>
                <a:srgbClr val="FF0000"/>
              </a:solidFill>
            </a:endParaRPr>
          </a:p>
        </p:txBody>
      </p:sp>
      <p:sp>
        <p:nvSpPr>
          <p:cNvPr id="20" name="文本框 19"/>
          <p:cNvSpPr txBox="1"/>
          <p:nvPr/>
        </p:nvSpPr>
        <p:spPr>
          <a:xfrm>
            <a:off x="6229999" y="5561824"/>
            <a:ext cx="373820" cy="523220"/>
          </a:xfrm>
          <a:prstGeom prst="rect">
            <a:avLst/>
          </a:prstGeom>
          <a:noFill/>
        </p:spPr>
        <p:txBody>
          <a:bodyPr wrap="none" rtlCol="0">
            <a:spAutoFit/>
          </a:bodyPr>
          <a:lstStyle/>
          <a:p>
            <a:r>
              <a:rPr lang="en-US" altLang="zh-CN" sz="2800" dirty="0"/>
              <a:t>5</a:t>
            </a:r>
            <a:endParaRPr lang="zh-CN" altLang="en-US" sz="2800" dirty="0"/>
          </a:p>
        </p:txBody>
      </p:sp>
      <p:sp>
        <p:nvSpPr>
          <p:cNvPr id="21" name="文本框 20"/>
          <p:cNvSpPr txBox="1"/>
          <p:nvPr/>
        </p:nvSpPr>
        <p:spPr>
          <a:xfrm>
            <a:off x="6970621" y="5577852"/>
            <a:ext cx="373820" cy="523220"/>
          </a:xfrm>
          <a:prstGeom prst="rect">
            <a:avLst/>
          </a:prstGeom>
          <a:noFill/>
        </p:spPr>
        <p:txBody>
          <a:bodyPr wrap="none" rtlCol="0">
            <a:spAutoFit/>
          </a:bodyPr>
          <a:lstStyle/>
          <a:p>
            <a:r>
              <a:rPr lang="en-US" altLang="zh-CN" sz="2800" dirty="0"/>
              <a:t>1</a:t>
            </a:r>
            <a:endParaRPr lang="zh-CN" altLang="en-US" sz="2800" dirty="0"/>
          </a:p>
        </p:txBody>
      </p:sp>
      <p:sp>
        <p:nvSpPr>
          <p:cNvPr id="23" name="文本框 22"/>
          <p:cNvSpPr txBox="1"/>
          <p:nvPr/>
        </p:nvSpPr>
        <p:spPr>
          <a:xfrm>
            <a:off x="5552606" y="6276520"/>
            <a:ext cx="562975" cy="523220"/>
          </a:xfrm>
          <a:prstGeom prst="rect">
            <a:avLst/>
          </a:prstGeom>
          <a:noFill/>
        </p:spPr>
        <p:txBody>
          <a:bodyPr wrap="none" rtlCol="0">
            <a:spAutoFit/>
          </a:bodyPr>
          <a:lstStyle/>
          <a:p>
            <a:r>
              <a:rPr lang="en-US" altLang="zh-CN" sz="2800" dirty="0">
                <a:solidFill>
                  <a:srgbClr val="FF0000"/>
                </a:solidFill>
              </a:rPr>
              <a:t>10</a:t>
            </a:r>
            <a:endParaRPr lang="zh-CN" altLang="en-US" sz="2800" dirty="0">
              <a:solidFill>
                <a:srgbClr val="FF0000"/>
              </a:solidFill>
            </a:endParaRPr>
          </a:p>
        </p:txBody>
      </p:sp>
      <p:sp>
        <p:nvSpPr>
          <p:cNvPr id="24" name="文本框 23"/>
          <p:cNvSpPr txBox="1"/>
          <p:nvPr/>
        </p:nvSpPr>
        <p:spPr>
          <a:xfrm>
            <a:off x="5630168" y="5566431"/>
            <a:ext cx="562975" cy="523220"/>
          </a:xfrm>
          <a:prstGeom prst="rect">
            <a:avLst/>
          </a:prstGeom>
          <a:noFill/>
        </p:spPr>
        <p:txBody>
          <a:bodyPr wrap="none" rtlCol="0">
            <a:spAutoFit/>
          </a:bodyPr>
          <a:lstStyle/>
          <a:p>
            <a:r>
              <a:rPr lang="en-US" altLang="zh-CN" sz="2800" dirty="0"/>
              <a:t>10</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5" name="文本框 4"/>
          <p:cNvSpPr txBox="1"/>
          <p:nvPr/>
        </p:nvSpPr>
        <p:spPr>
          <a:xfrm>
            <a:off x="462581" y="895438"/>
            <a:ext cx="8513779" cy="3256084"/>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、键盘输入循环缓冲区问题</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b="0" i="0" dirty="0">
                <a:effectLst/>
                <a:latin typeface="-apple-system"/>
              </a:rPr>
              <a:t>缓冲区又称为缓存，它是内存空间的一部分。也就是说，在内存空间中预留了一定的存储空间，这些存储空间用来缓冲输入或输出的数据，这部分预留的空间就叫做缓冲区。</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4" name="图片 3"/>
          <p:cNvPicPr>
            <a:picLocks noChangeAspect="1"/>
          </p:cNvPicPr>
          <p:nvPr/>
        </p:nvPicPr>
        <p:blipFill>
          <a:blip r:embed="rId2"/>
          <a:stretch>
            <a:fillRect/>
          </a:stretch>
        </p:blipFill>
        <p:spPr>
          <a:xfrm>
            <a:off x="0" y="937735"/>
            <a:ext cx="9144000" cy="3031809"/>
          </a:xfrm>
          <a:prstGeom prst="rect">
            <a:avLst/>
          </a:prstGeom>
        </p:spPr>
      </p:pic>
      <p:graphicFrame>
        <p:nvGraphicFramePr>
          <p:cNvPr id="7" name="表格 6"/>
          <p:cNvGraphicFramePr>
            <a:graphicFrameLocks noGrp="1"/>
          </p:cNvGraphicFramePr>
          <p:nvPr/>
        </p:nvGraphicFramePr>
        <p:xfrm>
          <a:off x="1351279" y="4896247"/>
          <a:ext cx="6751316" cy="670560"/>
        </p:xfrm>
        <a:graphic>
          <a:graphicData uri="http://schemas.openxmlformats.org/drawingml/2006/table">
            <a:tbl>
              <a:tblPr/>
              <a:tblGrid>
                <a:gridCol w="613756"/>
                <a:gridCol w="613756"/>
                <a:gridCol w="613756"/>
                <a:gridCol w="613756"/>
                <a:gridCol w="613756"/>
                <a:gridCol w="613756"/>
                <a:gridCol w="613756"/>
                <a:gridCol w="613756"/>
                <a:gridCol w="613756"/>
                <a:gridCol w="613756"/>
                <a:gridCol w="613756"/>
              </a:tblGrid>
              <a:tr h="0">
                <a:tc>
                  <a:txBody>
                    <a:bodyPr/>
                    <a:lstStyle/>
                    <a:p>
                      <a:pPr fontAlgn="ctr" latinLnBrk="0"/>
                      <a:r>
                        <a:rPr lang="zh-CN" altLang="en-US" sz="1800" b="0">
                          <a:solidFill>
                            <a:srgbClr val="4F4F4F"/>
                          </a:solidFill>
                          <a:effectLst/>
                        </a:rPr>
                        <a:t>地址</a:t>
                      </a:r>
                      <a:endParaRPr lang="zh-CN" altLang="en-US" sz="18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0</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a:solidFill>
                            <a:srgbClr val="4F4F4F"/>
                          </a:solidFill>
                          <a:effectLst/>
                        </a:rPr>
                        <a:t>1</a:t>
                      </a:r>
                      <a:endParaRPr lang="en-US" altLang="zh-CN" sz="18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2</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3</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4</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5</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6</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7</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8</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800" b="0" dirty="0">
                          <a:solidFill>
                            <a:srgbClr val="4F4F4F"/>
                          </a:solidFill>
                          <a:effectLst/>
                        </a:rPr>
                        <a:t>9</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r>
              <a:tr h="0">
                <a:tc>
                  <a:txBody>
                    <a:bodyPr/>
                    <a:lstStyle/>
                    <a:p>
                      <a:pPr fontAlgn="ctr" latinLnBrk="0"/>
                      <a:r>
                        <a:rPr lang="zh-CN" altLang="en-US" sz="1800" b="0">
                          <a:solidFill>
                            <a:srgbClr val="4F4F4F"/>
                          </a:solidFill>
                          <a:effectLst/>
                        </a:rPr>
                        <a:t>内容</a:t>
                      </a:r>
                      <a:endParaRPr lang="zh-CN" altLang="en-US" sz="18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0</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a:solidFill>
                            <a:srgbClr val="4F4F4F"/>
                          </a:solidFill>
                          <a:effectLst/>
                        </a:rPr>
                        <a:t>1</a:t>
                      </a:r>
                      <a:endParaRPr lang="en-US" altLang="zh-CN" sz="18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2</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3</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4</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5</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6</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7</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8</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800" b="0" dirty="0">
                          <a:solidFill>
                            <a:srgbClr val="4F4F4F"/>
                          </a:solidFill>
                          <a:effectLst/>
                        </a:rPr>
                        <a:t>9</a:t>
                      </a:r>
                      <a:endParaRPr lang="en-US" altLang="zh-CN" sz="18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r>
            </a:tbl>
          </a:graphicData>
        </a:graphic>
      </p:graphicFrame>
      <p:sp>
        <p:nvSpPr>
          <p:cNvPr id="8" name="文本框 7"/>
          <p:cNvSpPr txBox="1"/>
          <p:nvPr/>
        </p:nvSpPr>
        <p:spPr>
          <a:xfrm>
            <a:off x="736600" y="4262120"/>
            <a:ext cx="1574800" cy="369332"/>
          </a:xfrm>
          <a:prstGeom prst="rect">
            <a:avLst/>
          </a:prstGeom>
          <a:noFill/>
        </p:spPr>
        <p:txBody>
          <a:bodyPr wrap="square" rtlCol="0">
            <a:spAutoFit/>
          </a:bodyPr>
          <a:lstStyle/>
          <a:p>
            <a:r>
              <a:rPr lang="en-US" altLang="zh-CN" dirty="0"/>
              <a:t>VS2019</a:t>
            </a:r>
            <a:r>
              <a:rPr lang="zh-CN" altLang="en-US" dirty="0"/>
              <a:t>运行</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382632" y="899666"/>
            <a:ext cx="2579008" cy="3614090"/>
          </a:xfrm>
          <a:prstGeom prst="rect">
            <a:avLst/>
          </a:prstGeom>
        </p:spPr>
      </p:pic>
      <p:pic>
        <p:nvPicPr>
          <p:cNvPr id="5" name="图片 4"/>
          <p:cNvPicPr>
            <a:picLocks noChangeAspect="1"/>
          </p:cNvPicPr>
          <p:nvPr/>
        </p:nvPicPr>
        <p:blipFill>
          <a:blip r:embed="rId3"/>
          <a:stretch>
            <a:fillRect/>
          </a:stretch>
        </p:blipFill>
        <p:spPr>
          <a:xfrm>
            <a:off x="3403600" y="1318019"/>
            <a:ext cx="5293360" cy="2533048"/>
          </a:xfrm>
          <a:prstGeom prst="rect">
            <a:avLst/>
          </a:prstGeom>
        </p:spPr>
      </p:pic>
      <p:graphicFrame>
        <p:nvGraphicFramePr>
          <p:cNvPr id="10" name="表格 9"/>
          <p:cNvGraphicFramePr>
            <a:graphicFrameLocks noGrp="1"/>
          </p:cNvGraphicFramePr>
          <p:nvPr/>
        </p:nvGraphicFramePr>
        <p:xfrm>
          <a:off x="1493518" y="4851998"/>
          <a:ext cx="6156964" cy="609600"/>
        </p:xfrm>
        <a:graphic>
          <a:graphicData uri="http://schemas.openxmlformats.org/drawingml/2006/table">
            <a:tbl>
              <a:tblPr/>
              <a:tblGrid>
                <a:gridCol w="559724"/>
                <a:gridCol w="559724"/>
                <a:gridCol w="559724"/>
                <a:gridCol w="559724"/>
                <a:gridCol w="559724"/>
                <a:gridCol w="559724"/>
                <a:gridCol w="559724"/>
                <a:gridCol w="559724"/>
                <a:gridCol w="559724"/>
                <a:gridCol w="559724"/>
                <a:gridCol w="559724"/>
              </a:tblGrid>
              <a:tr h="0">
                <a:tc>
                  <a:txBody>
                    <a:bodyPr/>
                    <a:lstStyle/>
                    <a:p>
                      <a:pPr fontAlgn="ctr" latinLnBrk="0"/>
                      <a:r>
                        <a:rPr lang="zh-CN" altLang="en-US" sz="1600" b="0">
                          <a:solidFill>
                            <a:srgbClr val="4F4F4F"/>
                          </a:solidFill>
                          <a:effectLst/>
                        </a:rPr>
                        <a:t>地址</a:t>
                      </a:r>
                      <a:endParaRPr lang="zh-CN" alt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0</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1</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2</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3</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4</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5</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6</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7</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8</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9</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r>
              <a:tr h="0">
                <a:tc>
                  <a:txBody>
                    <a:bodyPr/>
                    <a:lstStyle/>
                    <a:p>
                      <a:pPr fontAlgn="ctr" latinLnBrk="0"/>
                      <a:r>
                        <a:rPr lang="zh-CN" altLang="en-US" sz="1600" b="0">
                          <a:solidFill>
                            <a:srgbClr val="4F4F4F"/>
                          </a:solidFill>
                          <a:effectLst/>
                        </a:rPr>
                        <a:t>内容</a:t>
                      </a:r>
                      <a:endParaRPr lang="zh-CN" alt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a</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\n</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b</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\n</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c</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\n</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d</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\n</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e</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\n</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r>
            </a:tbl>
          </a:graphicData>
        </a:graphic>
      </p:graphicFrame>
      <p:sp>
        <p:nvSpPr>
          <p:cNvPr id="11" name="文本框 10"/>
          <p:cNvSpPr txBox="1"/>
          <p:nvPr/>
        </p:nvSpPr>
        <p:spPr>
          <a:xfrm>
            <a:off x="736600" y="4262120"/>
            <a:ext cx="1574800" cy="369332"/>
          </a:xfrm>
          <a:prstGeom prst="rect">
            <a:avLst/>
          </a:prstGeom>
          <a:noFill/>
        </p:spPr>
        <p:txBody>
          <a:bodyPr wrap="square" rtlCol="0">
            <a:spAutoFit/>
          </a:bodyPr>
          <a:lstStyle/>
          <a:p>
            <a:r>
              <a:rPr lang="en-US" altLang="zh-CN" dirty="0"/>
              <a:t>VS2019</a:t>
            </a:r>
            <a:r>
              <a:rPr lang="zh-CN" altLang="en-US" dirty="0"/>
              <a:t>运行</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112891" y="954036"/>
            <a:ext cx="2833509" cy="4202164"/>
          </a:xfrm>
          <a:prstGeom prst="rect">
            <a:avLst/>
          </a:prstGeom>
        </p:spPr>
      </p:pic>
      <p:pic>
        <p:nvPicPr>
          <p:cNvPr id="4" name="图片 3"/>
          <p:cNvPicPr>
            <a:picLocks noChangeAspect="1"/>
          </p:cNvPicPr>
          <p:nvPr/>
        </p:nvPicPr>
        <p:blipFill>
          <a:blip r:embed="rId3"/>
          <a:stretch>
            <a:fillRect/>
          </a:stretch>
        </p:blipFill>
        <p:spPr>
          <a:xfrm>
            <a:off x="3408682" y="895438"/>
            <a:ext cx="5577840" cy="2773872"/>
          </a:xfrm>
          <a:prstGeom prst="rect">
            <a:avLst/>
          </a:prstGeom>
        </p:spPr>
      </p:pic>
      <p:graphicFrame>
        <p:nvGraphicFramePr>
          <p:cNvPr id="7" name="表格 6"/>
          <p:cNvGraphicFramePr>
            <a:graphicFrameLocks noGrp="1"/>
          </p:cNvGraphicFramePr>
          <p:nvPr/>
        </p:nvGraphicFramePr>
        <p:xfrm>
          <a:off x="1529645" y="5294364"/>
          <a:ext cx="6156964" cy="609600"/>
        </p:xfrm>
        <a:graphic>
          <a:graphicData uri="http://schemas.openxmlformats.org/drawingml/2006/table">
            <a:tbl>
              <a:tblPr/>
              <a:tblGrid>
                <a:gridCol w="559724"/>
                <a:gridCol w="559724"/>
                <a:gridCol w="559724"/>
                <a:gridCol w="559724"/>
                <a:gridCol w="559724"/>
                <a:gridCol w="559724"/>
                <a:gridCol w="559724"/>
                <a:gridCol w="559724"/>
                <a:gridCol w="559724"/>
                <a:gridCol w="559724"/>
                <a:gridCol w="559724"/>
              </a:tblGrid>
              <a:tr h="0">
                <a:tc>
                  <a:txBody>
                    <a:bodyPr/>
                    <a:lstStyle/>
                    <a:p>
                      <a:pPr fontAlgn="ctr" latinLnBrk="0"/>
                      <a:r>
                        <a:rPr lang="zh-CN" altLang="en-US" sz="1600" b="0">
                          <a:solidFill>
                            <a:srgbClr val="4F4F4F"/>
                          </a:solidFill>
                          <a:effectLst/>
                        </a:rPr>
                        <a:t>地址</a:t>
                      </a:r>
                      <a:endParaRPr lang="zh-CN" alt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0</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1</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2</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3</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4</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5</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6</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7</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dirty="0">
                          <a:solidFill>
                            <a:srgbClr val="4F4F4F"/>
                          </a:solidFill>
                          <a:effectLst/>
                        </a:rPr>
                        <a:t>8</a:t>
                      </a:r>
                      <a:endParaRPr lang="en-US" altLang="zh-CN"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a:solidFill>
                            <a:srgbClr val="4F4F4F"/>
                          </a:solidFill>
                          <a:effectLst/>
                        </a:rPr>
                        <a:t>9</a:t>
                      </a:r>
                      <a:endParaRPr lang="en-US" altLang="zh-CN"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r>
              <a:tr h="0">
                <a:tc>
                  <a:txBody>
                    <a:bodyPr/>
                    <a:lstStyle/>
                    <a:p>
                      <a:pPr fontAlgn="ctr" latinLnBrk="0"/>
                      <a:r>
                        <a:rPr lang="zh-CN" altLang="en-US" sz="1600" b="0">
                          <a:solidFill>
                            <a:srgbClr val="4F4F4F"/>
                          </a:solidFill>
                          <a:effectLst/>
                        </a:rPr>
                        <a:t>内容</a:t>
                      </a:r>
                      <a:endParaRPr lang="zh-CN" alt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a:solidFill>
                            <a:srgbClr val="4F4F4F"/>
                          </a:solidFill>
                          <a:effectLst/>
                        </a:rPr>
                        <a:t>a</a:t>
                      </a:r>
                      <a:endParaRPr lang="en-US" sz="1600" b="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dirty="0">
                          <a:solidFill>
                            <a:srgbClr val="4F4F4F"/>
                          </a:solidFill>
                          <a:effectLst/>
                        </a:rPr>
                        <a:t>b</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c</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dirty="0">
                          <a:solidFill>
                            <a:srgbClr val="4F4F4F"/>
                          </a:solidFill>
                          <a:effectLst/>
                        </a:rPr>
                        <a:t>d</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dirty="0">
                          <a:solidFill>
                            <a:srgbClr val="4F4F4F"/>
                          </a:solidFill>
                          <a:effectLst/>
                        </a:rPr>
                        <a:t>e</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f</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dirty="0">
                          <a:solidFill>
                            <a:srgbClr val="4F4F4F"/>
                          </a:solidFill>
                          <a:effectLst/>
                        </a:rPr>
                        <a:t>g</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h</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dirty="0" err="1">
                          <a:solidFill>
                            <a:srgbClr val="4F4F4F"/>
                          </a:solidFill>
                          <a:effectLst/>
                        </a:rPr>
                        <a:t>i</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sz="1600" b="0" dirty="0">
                          <a:solidFill>
                            <a:srgbClr val="4F4F4F"/>
                          </a:solidFill>
                          <a:effectLst/>
                        </a:rPr>
                        <a:t>j</a:t>
                      </a:r>
                      <a:endParaRPr lang="en-US" sz="1600" b="0" dirty="0">
                        <a:solidFill>
                          <a:srgbClr val="4F4F4F"/>
                        </a:solidFill>
                        <a:effectLst/>
                      </a:endParaRPr>
                    </a:p>
                  </a:txBody>
                  <a:tcPr marL="30480" marR="30480" marT="30480" marB="3048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7F7"/>
                    </a:solidFill>
                  </a:tcPr>
                </a:tc>
              </a:tr>
            </a:tbl>
          </a:graphicData>
        </a:graphic>
      </p:graphicFrame>
      <p:sp>
        <p:nvSpPr>
          <p:cNvPr id="10" name="文本框 9"/>
          <p:cNvSpPr txBox="1"/>
          <p:nvPr/>
        </p:nvSpPr>
        <p:spPr>
          <a:xfrm>
            <a:off x="4698707" y="4201160"/>
            <a:ext cx="2787943" cy="369332"/>
          </a:xfrm>
          <a:prstGeom prst="rect">
            <a:avLst/>
          </a:prstGeom>
          <a:noFill/>
        </p:spPr>
        <p:txBody>
          <a:bodyPr wrap="none" rtlCol="0">
            <a:spAutoFit/>
          </a:bodyPr>
          <a:lstStyle/>
          <a:p>
            <a:r>
              <a:rPr lang="en-US" altLang="zh-CN" dirty="0" err="1"/>
              <a:t>rewimd</a:t>
            </a:r>
            <a:r>
              <a:rPr lang="zh-CN" altLang="en-US" dirty="0"/>
              <a:t>清理了缓存</a:t>
            </a:r>
            <a:r>
              <a:rPr lang="en-US" altLang="zh-CN" dirty="0"/>
              <a:t>,</a:t>
            </a:r>
            <a:r>
              <a:rPr lang="zh-CN" altLang="en-US" dirty="0"/>
              <a:t>即 ‘</a:t>
            </a:r>
            <a:r>
              <a:rPr lang="en-US" altLang="zh-CN" dirty="0"/>
              <a:t>\n</a:t>
            </a:r>
            <a:r>
              <a:rPr lang="zh-CN" altLang="en-US" dirty="0"/>
              <a:t>’</a:t>
            </a:r>
            <a:endParaRPr lang="zh-CN" altLang="en-US" dirty="0"/>
          </a:p>
        </p:txBody>
      </p:sp>
      <p:sp>
        <p:nvSpPr>
          <p:cNvPr id="11" name="文本框 10"/>
          <p:cNvSpPr txBox="1"/>
          <p:nvPr/>
        </p:nvSpPr>
        <p:spPr>
          <a:xfrm>
            <a:off x="0" y="5294364"/>
            <a:ext cx="1574800" cy="369332"/>
          </a:xfrm>
          <a:prstGeom prst="rect">
            <a:avLst/>
          </a:prstGeom>
          <a:noFill/>
        </p:spPr>
        <p:txBody>
          <a:bodyPr wrap="square" rtlCol="0">
            <a:spAutoFit/>
          </a:bodyPr>
          <a:lstStyle/>
          <a:p>
            <a:r>
              <a:rPr lang="en-US" altLang="zh-CN" dirty="0"/>
              <a:t>VS2019</a:t>
            </a:r>
            <a:r>
              <a:rPr lang="zh-CN" altLang="en-US" dirty="0"/>
              <a:t>运行</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3.2.3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队列的应用举例</a:t>
            </a:r>
            <a:endParaRPr lang="zh-CN" altLang="en-US" sz="3200" dirty="0">
              <a:solidFill>
                <a:schemeClr val="bg1"/>
              </a:solidFill>
            </a:endParaRPr>
          </a:p>
        </p:txBody>
      </p:sp>
      <p:sp>
        <p:nvSpPr>
          <p:cNvPr id="5" name="文本框 4"/>
          <p:cNvSpPr txBox="1"/>
          <p:nvPr/>
        </p:nvSpPr>
        <p:spPr>
          <a:xfrm>
            <a:off x="462581" y="895438"/>
            <a:ext cx="8513779" cy="5723890"/>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、键盘输入循环缓冲区问题</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问题描述：有</a:t>
            </a:r>
            <a:r>
              <a:rPr lang="zh-CN" altLang="en-US" sz="2400" dirty="0">
                <a:solidFill>
                  <a:srgbClr val="FF0000"/>
                </a:solidFill>
                <a:latin typeface="微软雅黑" panose="020B0503020204020204" pitchFamily="34" charset="-122"/>
                <a:ea typeface="微软雅黑" panose="020B0503020204020204" pitchFamily="34" charset="-122"/>
              </a:rPr>
              <a:t>两个进程</a:t>
            </a:r>
            <a:r>
              <a:rPr lang="zh-CN" altLang="en-US" sz="2400" dirty="0">
                <a:latin typeface="微软雅黑" panose="020B0503020204020204" pitchFamily="34" charset="-122"/>
                <a:ea typeface="微软雅黑" panose="020B0503020204020204" pitchFamily="34" charset="-122"/>
              </a:rPr>
              <a:t>同时存在于一个程序中。其中第一个进程在屏幕上连续显示字符‘</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’，与此同时，程序不断检测键盘是否有输入，如果有的话，就读入用户键入的字符，并保存到</a:t>
            </a:r>
            <a:r>
              <a:rPr lang="zh-CN" altLang="en-US" sz="2400" dirty="0">
                <a:solidFill>
                  <a:srgbClr val="FF0000"/>
                </a:solidFill>
                <a:latin typeface="微软雅黑" panose="020B0503020204020204" pitchFamily="34" charset="-122"/>
                <a:ea typeface="微软雅黑" panose="020B0503020204020204" pitchFamily="34" charset="-122"/>
              </a:rPr>
              <a:t>输入缓冲区</a:t>
            </a:r>
            <a:r>
              <a:rPr lang="zh-CN" altLang="en-US" sz="2400" dirty="0">
                <a:latin typeface="微软雅黑" panose="020B0503020204020204" pitchFamily="34" charset="-122"/>
                <a:ea typeface="微软雅黑" panose="020B0503020204020204" pitchFamily="34" charset="-122"/>
              </a:rPr>
              <a:t>中。在用户输入时，键入的字符并不立即回显在屏幕上。当用户键入一个逗号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，表示</a:t>
            </a:r>
            <a:r>
              <a:rPr lang="zh-CN" altLang="en-US" sz="2400" dirty="0">
                <a:solidFill>
                  <a:srgbClr val="FF0000"/>
                </a:solidFill>
                <a:latin typeface="微软雅黑" panose="020B0503020204020204" pitchFamily="34" charset="-122"/>
                <a:ea typeface="微软雅黑" panose="020B0503020204020204" pitchFamily="34" charset="-122"/>
              </a:rPr>
              <a:t>第一个进程结束</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第二个进程</a:t>
            </a:r>
            <a:r>
              <a:rPr lang="zh-CN" altLang="en-US" sz="2400" dirty="0">
                <a:latin typeface="微软雅黑" panose="020B0503020204020204" pitchFamily="34" charset="-122"/>
                <a:ea typeface="微软雅黑" panose="020B0503020204020204" pitchFamily="34" charset="-122"/>
              </a:rPr>
              <a:t>从缓冲区中读取那些已键入的字符并显示在屏幕上。</a:t>
            </a:r>
            <a:r>
              <a:rPr lang="zh-CN" altLang="en-US" sz="2400" dirty="0">
                <a:solidFill>
                  <a:srgbClr val="FF0000"/>
                </a:solidFill>
                <a:latin typeface="微软雅黑" panose="020B0503020204020204" pitchFamily="34" charset="-122"/>
                <a:ea typeface="微软雅黑" panose="020B0503020204020204" pitchFamily="34" charset="-122"/>
              </a:rPr>
              <a:t>第二个进程结束后</a:t>
            </a:r>
            <a:r>
              <a:rPr lang="zh-CN" altLang="en-US" sz="2400" dirty="0">
                <a:latin typeface="微软雅黑" panose="020B0503020204020204" pitchFamily="34" charset="-122"/>
                <a:ea typeface="微软雅黑" panose="020B0503020204020204" pitchFamily="34" charset="-122"/>
              </a:rPr>
              <a:t>，程序又进入</a:t>
            </a:r>
            <a:r>
              <a:rPr lang="zh-CN" altLang="en-US" sz="2400" dirty="0">
                <a:solidFill>
                  <a:srgbClr val="FF0000"/>
                </a:solidFill>
                <a:latin typeface="微软雅黑" panose="020B0503020204020204" pitchFamily="34" charset="-122"/>
                <a:ea typeface="微软雅黑" panose="020B0503020204020204" pitchFamily="34" charset="-122"/>
              </a:rPr>
              <a:t>第一个进程</a:t>
            </a:r>
            <a:r>
              <a:rPr lang="zh-CN" altLang="en-US" sz="2400" dirty="0">
                <a:latin typeface="微软雅黑" panose="020B0503020204020204" pitchFamily="34" charset="-122"/>
                <a:ea typeface="微软雅黑" panose="020B0503020204020204" pitchFamily="34" charset="-122"/>
              </a:rPr>
              <a:t>，重新显示字符‘</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’，同时用户又可以继续键入字符，直到用户输入一个分号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键，才结束</a:t>
            </a:r>
            <a:r>
              <a:rPr lang="zh-CN" altLang="en-US" sz="2400" dirty="0">
                <a:solidFill>
                  <a:srgbClr val="FF0000"/>
                </a:solidFill>
                <a:latin typeface="微软雅黑" panose="020B0503020204020204" pitchFamily="34" charset="-122"/>
                <a:ea typeface="微软雅黑" panose="020B0503020204020204" pitchFamily="34" charset="-122"/>
              </a:rPr>
              <a:t>第一个进程</a:t>
            </a:r>
            <a:r>
              <a:rPr lang="zh-CN" altLang="en-US" sz="2400" dirty="0">
                <a:latin typeface="微软雅黑" panose="020B0503020204020204" pitchFamily="34" charset="-122"/>
                <a:ea typeface="微软雅黑" panose="020B0503020204020204" pitchFamily="34" charset="-122"/>
              </a:rPr>
              <a:t>，同时也结束整个程序。</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rPr>
              <a:t>      第三章   限定性线性表</a:t>
            </a:r>
            <a:r>
              <a:rPr lang="en-US" altLang="zh-CN" sz="4000" b="1" dirty="0">
                <a:solidFill>
                  <a:schemeClr val="bg1"/>
                </a:solidFill>
              </a:rPr>
              <a:t>—</a:t>
            </a:r>
            <a:r>
              <a:rPr lang="zh-CN" altLang="en-US" sz="4000" b="1" dirty="0">
                <a:solidFill>
                  <a:schemeClr val="bg1"/>
                </a:solidFill>
              </a:rPr>
              <a:t>栈和队列</a:t>
            </a:r>
            <a:endParaRPr lang="zh-CN" altLang="en-US" sz="4000" b="1" dirty="0">
              <a:solidFill>
                <a:schemeClr val="bg1"/>
              </a:solidFill>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3" name="文本框 2"/>
          <p:cNvSpPr txBox="1"/>
          <p:nvPr/>
        </p:nvSpPr>
        <p:spPr>
          <a:xfrm>
            <a:off x="299625" y="1032681"/>
            <a:ext cx="8355860" cy="1482650"/>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限定性： 限制线性表插入和删除等操作的位置（</a:t>
            </a:r>
            <a:r>
              <a:rPr lang="zh-CN" altLang="en-US" sz="3200" dirty="0">
                <a:solidFill>
                  <a:srgbClr val="FF0000"/>
                </a:solidFill>
                <a:latin typeface="微软雅黑" panose="020B0503020204020204" pitchFamily="34" charset="-122"/>
                <a:ea typeface="微软雅黑" panose="020B0503020204020204" pitchFamily="34" charset="-122"/>
              </a:rPr>
              <a:t>只允许在端点位置操作</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10" name="矩形 5"/>
          <p:cNvSpPr/>
          <p:nvPr/>
        </p:nvSpPr>
        <p:spPr>
          <a:xfrm>
            <a:off x="781877" y="2679447"/>
            <a:ext cx="5506188" cy="2753574"/>
          </a:xfrm>
          <a:prstGeom prst="rect">
            <a:avLst/>
          </a:prstGeom>
          <a:noFill/>
          <a:ln w="9525">
            <a:noFill/>
          </a:ln>
        </p:spPr>
        <p:txBody>
          <a:bodyPr wrap="square" anchor="t">
            <a:spAutoFit/>
          </a:bodyPr>
          <a:lstStyle/>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3.1</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 栈</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latin typeface="微软雅黑" panose="020B0503020204020204" pitchFamily="34" charset="-122"/>
                <a:ea typeface="微软雅黑" panose="020B0503020204020204" pitchFamily="34" charset="-122"/>
                <a:sym typeface="Arial" panose="020B0604020202020204" pitchFamily="34" charset="0"/>
              </a:rPr>
              <a:t>3.2 </a:t>
            </a:r>
            <a:r>
              <a:rPr lang="zh-CN" altLang="en-US" sz="4000" b="1" dirty="0">
                <a:latin typeface="微软雅黑" panose="020B0503020204020204" pitchFamily="34" charset="-122"/>
                <a:ea typeface="微软雅黑" panose="020B0503020204020204" pitchFamily="34" charset="-122"/>
                <a:sym typeface="Arial" panose="020B0604020202020204" pitchFamily="34" charset="0"/>
              </a:rPr>
              <a:t>队列</a:t>
            </a:r>
            <a:endParaRPr lang="en-US" altLang="zh-CN" sz="4000" b="1" dirty="0">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3.3 </a:t>
            </a:r>
            <a:r>
              <a:rPr lang="zh-CN" altLang="en-US"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40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3.3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509568" cy="1938992"/>
          </a:xfrm>
          <a:prstGeom prst="rect">
            <a:avLst/>
          </a:prstGeom>
          <a:noFill/>
        </p:spPr>
        <p:txBody>
          <a:bodyPr wrap="none" rtlCol="0">
            <a:spAutoFit/>
          </a:bodyPr>
          <a:lstStyle/>
          <a:p>
            <a:r>
              <a:rPr lang="zh-CN" altLang="en-US" sz="4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40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4000" dirty="0">
                <a:latin typeface="微软雅黑" panose="020B0503020204020204" pitchFamily="34" charset="-122"/>
                <a:ea typeface="微软雅黑" panose="020B0503020204020204" pitchFamily="34" charset="-122"/>
              </a:rPr>
              <a:t>.3.1 </a:t>
            </a:r>
            <a:r>
              <a:rPr lang="zh-CN" altLang="en-US" sz="4000" dirty="0">
                <a:latin typeface="微软雅黑" panose="020B0503020204020204" pitchFamily="34" charset="-122"/>
                <a:ea typeface="微软雅黑" panose="020B0503020204020204" pitchFamily="34" charset="-122"/>
              </a:rPr>
              <a:t>主要知识点</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zh-CN" altLang="en-US" sz="4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4000" dirty="0">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4000" dirty="0">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4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904684" cy="743217"/>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solidFill>
                  <a:schemeClr val="bg1"/>
                </a:solidFill>
                <a:latin typeface="微软雅黑" panose="020B0503020204020204" pitchFamily="34" charset="-122"/>
                <a:ea typeface="微软雅黑" panose="020B0503020204020204" pitchFamily="34" charset="-122"/>
              </a:rPr>
              <a:t>递归特性问题：递归定义的数学函数</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563213" y="1111170"/>
            <a:ext cx="8322879" cy="1753235"/>
          </a:xfrm>
          <a:prstGeom prst="rect">
            <a:avLst/>
          </a:prstGeom>
          <a:noFill/>
        </p:spPr>
        <p:txBody>
          <a:bodyPr wrap="square" rtlCol="0">
            <a:spAutoFit/>
          </a:bodyPr>
          <a:lstStyle/>
          <a:p>
            <a:r>
              <a:rPr lang="en-US" altLang="zh-CN" sz="2800" dirty="0"/>
              <a:t>Fibonacci</a:t>
            </a:r>
            <a:r>
              <a:rPr lang="zh-CN" altLang="en-US" sz="2800" dirty="0"/>
              <a:t>数列：</a:t>
            </a:r>
            <a:endParaRPr lang="en-US" altLang="zh-CN" sz="2800" dirty="0"/>
          </a:p>
          <a:p>
            <a:r>
              <a:rPr lang="zh-CN" altLang="en-US" sz="2000" b="0" i="0" dirty="0">
                <a:solidFill>
                  <a:srgbClr val="333333"/>
                </a:solidFill>
                <a:effectLst/>
                <a:latin typeface="PingFang SC"/>
              </a:rPr>
              <a:t>斐波那契提出了一个有趣的问题：有一对小兔子，长到成年需要一个月，然后再有一个月生一对小兔子，而小兔子一个月后也成年了加入生小兔子的行列，如果每对兔子都经历这样的出生、成熟、生育的过程，并且永远不死，问</a:t>
            </a:r>
            <a:r>
              <a:rPr lang="en-US" altLang="zh-CN" sz="2000" b="0" i="0" dirty="0">
                <a:solidFill>
                  <a:srgbClr val="333333"/>
                </a:solidFill>
                <a:effectLst/>
                <a:latin typeface="Times New Roman" panose="02020603050405020304" charset="0"/>
                <a:cs typeface="Times New Roman" panose="02020603050405020304" charset="0"/>
              </a:rPr>
              <a:t>N</a:t>
            </a:r>
            <a:r>
              <a:rPr lang="zh-CN" altLang="en-US" sz="2000" b="0" i="0" dirty="0">
                <a:solidFill>
                  <a:srgbClr val="333333"/>
                </a:solidFill>
                <a:effectLst/>
                <a:latin typeface="PingFang SC"/>
              </a:rPr>
              <a:t>个月后有多少对兔子？</a:t>
            </a:r>
            <a:endParaRPr lang="zh-CN"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52" y="2920512"/>
            <a:ext cx="4381500"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487616" y="2911390"/>
            <a:ext cx="4982308" cy="2306955"/>
          </a:xfrm>
          <a:prstGeom prst="rect">
            <a:avLst/>
          </a:prstGeom>
          <a:noFill/>
        </p:spPr>
        <p:txBody>
          <a:bodyPr wrap="square">
            <a:spAutoFit/>
          </a:bodyPr>
          <a:lstStyle/>
          <a:p>
            <a:r>
              <a:rPr lang="zh-CN" altLang="en-US" b="0" i="0" dirty="0">
                <a:solidFill>
                  <a:srgbClr val="333333"/>
                </a:solidFill>
                <a:effectLst/>
                <a:latin typeface="PingFang SC"/>
              </a:rPr>
              <a:t>用数列表示为：</a:t>
            </a:r>
            <a:r>
              <a:rPr lang="en-US" altLang="zh-CN" dirty="0">
                <a:solidFill>
                  <a:srgbClr val="333333"/>
                </a:solidFill>
                <a:latin typeface="Times New Roman" panose="02020603050405020304" charset="0"/>
                <a:cs typeface="Times New Roman" panose="02020603050405020304" charset="0"/>
              </a:rPr>
              <a:t>0, </a:t>
            </a:r>
            <a:r>
              <a:rPr lang="en-US" altLang="zh-CN" b="0" i="0" dirty="0">
                <a:solidFill>
                  <a:srgbClr val="333333"/>
                </a:solidFill>
                <a:effectLst/>
                <a:latin typeface="Times New Roman" panose="02020603050405020304" charset="0"/>
                <a:cs typeface="Times New Roman" panose="02020603050405020304" charset="0"/>
              </a:rPr>
              <a:t>1, 1, 2, 3, 5, 8, 13, 21, 34, 55, 89, 144</a:t>
            </a:r>
            <a:r>
              <a:rPr lang="en-US" altLang="zh-CN" b="0" i="0" dirty="0">
                <a:solidFill>
                  <a:srgbClr val="333333"/>
                </a:solidFill>
                <a:effectLst/>
                <a:latin typeface="PingFang SC"/>
              </a:rPr>
              <a:t>…</a:t>
            </a:r>
            <a:r>
              <a:rPr lang="zh-CN" altLang="en-US" b="0" i="0" dirty="0">
                <a:solidFill>
                  <a:srgbClr val="333333"/>
                </a:solidFill>
                <a:effectLst/>
                <a:latin typeface="PingFang SC"/>
              </a:rPr>
              <a:t>，数列中的每一项都被称为斐波那契数</a:t>
            </a:r>
            <a:r>
              <a:rPr lang="zh-CN" altLang="en-US" dirty="0">
                <a:solidFill>
                  <a:srgbClr val="333333"/>
                </a:solidFill>
                <a:latin typeface="PingFang SC"/>
              </a:rPr>
              <a:t>。</a:t>
            </a:r>
            <a:endParaRPr lang="en-US" altLang="zh-CN" dirty="0">
              <a:solidFill>
                <a:srgbClr val="333333"/>
              </a:solidFill>
              <a:latin typeface="PingFang SC"/>
            </a:endParaRPr>
          </a:p>
          <a:p>
            <a:r>
              <a:rPr lang="zh-CN" altLang="en-US" b="0" i="0" dirty="0">
                <a:solidFill>
                  <a:srgbClr val="333333"/>
                </a:solidFill>
                <a:effectLst/>
                <a:latin typeface="PingFang SC"/>
              </a:rPr>
              <a:t>这就是著名的斐波那契数列（</a:t>
            </a:r>
            <a:r>
              <a:rPr lang="en-US" altLang="zh-CN" b="0" i="0" dirty="0">
                <a:solidFill>
                  <a:srgbClr val="333333"/>
                </a:solidFill>
                <a:effectLst/>
                <a:latin typeface="Times New Roman" panose="02020603050405020304" charset="0"/>
                <a:cs typeface="Times New Roman" panose="02020603050405020304" charset="0"/>
              </a:rPr>
              <a:t>Fibonacci</a:t>
            </a:r>
            <a:r>
              <a:rPr lang="zh-CN" altLang="en-US" b="0" i="0" dirty="0">
                <a:solidFill>
                  <a:srgbClr val="333333"/>
                </a:solidFill>
                <a:effectLst/>
                <a:latin typeface="PingFang SC"/>
              </a:rPr>
              <a:t>数列），也叫做“兔子数列”。</a:t>
            </a:r>
            <a:endParaRPr lang="zh-CN" altLang="en-US" b="0" i="0" dirty="0">
              <a:solidFill>
                <a:srgbClr val="333333"/>
              </a:solidFill>
              <a:effectLst/>
              <a:latin typeface="PingFang SC"/>
            </a:endParaRPr>
          </a:p>
          <a:p>
            <a:endParaRPr lang="en-US" altLang="zh-CN" dirty="0"/>
          </a:p>
          <a:p>
            <a:r>
              <a:rPr lang="zh-CN" altLang="en-US" dirty="0"/>
              <a:t>第一个月是一对小兔子，第二个月是一对成年的兔子，第三个月是一对成年的兔子和一对小兔子</a:t>
            </a:r>
            <a:r>
              <a:rPr lang="en-US" altLang="zh-CN" dirty="0"/>
              <a:t>........</a:t>
            </a:r>
            <a:endParaRPr lang="en-US" altLang="zh-CN" dirty="0"/>
          </a:p>
        </p:txBody>
      </p:sp>
      <mc:AlternateContent xmlns:mc="http://schemas.openxmlformats.org/markup-compatibility/2006">
        <mc:Choice xmlns:a14="http://schemas.microsoft.com/office/drawing/2010/main" Requires="a14">
          <p:sp>
            <p:nvSpPr>
              <p:cNvPr id="4" name="文本框 3"/>
              <p:cNvSpPr txBox="1"/>
              <p:nvPr/>
            </p:nvSpPr>
            <p:spPr>
              <a:xfrm>
                <a:off x="4118284" y="5120718"/>
                <a:ext cx="4682564" cy="884281"/>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r>
                        <m:rPr>
                          <m:sty m:val="p"/>
                        </m:rPr>
                        <a:rPr lang="en-US" altLang="zh-CN"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0" smtClean="0">
                                  <a:latin typeface="Cambria Math" panose="02040503050406030204" pitchFamily="18" charset="0"/>
                                </a:rPr>
                                <m:t>0</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0</m:t>
                              </m:r>
                            </m:e>
                            <m:e>
                              <m:r>
                                <a:rPr lang="en-US" altLang="zh-CN" b="0" i="0" smtClean="0">
                                  <a:latin typeface="Cambria Math" panose="02040503050406030204" pitchFamily="18" charset="0"/>
                                </a:rPr>
                                <m:t>1</m:t>
                              </m:r>
                              <m:r>
                                <a:rPr lang="en-US" altLang="zh-CN" b="0" i="0" smtClean="0">
                                  <a:latin typeface="Cambria Math" panose="02040503050406030204" pitchFamily="18" charset="0"/>
                                </a:rPr>
                                <m:t>                                                 </m:t>
                              </m:r>
                              <m:r>
                                <a:rPr lang="zh-CN" altLang="en-US" i="0">
                                  <a:latin typeface="Cambria Math" panose="02040503050406030204" pitchFamily="18" charset="0"/>
                                </a:rPr>
                                <m:t>若</m:t>
                              </m:r>
                              <m:r>
                                <m:rPr>
                                  <m:sty m:val="p"/>
                                </m:rPr>
                                <a:rPr lang="en-US" altLang="zh-CN"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e>
                              <m:r>
                                <m:rPr>
                                  <m:sty m:val="p"/>
                                </m:rPr>
                                <a:rPr lang="en-US" altLang="zh-CN" b="0" i="0" smtClean="0">
                                  <a:latin typeface="Cambria Math" panose="02040503050406030204" pitchFamily="18" charset="0"/>
                                </a:rPr>
                                <m:t>Fib</m:t>
                              </m:r>
                              <m:d>
                                <m:dPr>
                                  <m:begChr m:val="（"/>
                                  <m:endChr m:val="）"/>
                                  <m:ctrlPr>
                                    <a:rPr lang="zh-CN" altLang="en-US"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Fib</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e>
                              </m:d>
                              <m:r>
                                <a:rPr lang="en-US" altLang="zh-CN" b="0" i="0" smtClean="0">
                                  <a:latin typeface="Cambria Math" panose="02040503050406030204" pitchFamily="18" charset="0"/>
                                </a:rPr>
                                <m:t>   </m:t>
                              </m:r>
                              <m:r>
                                <a:rPr lang="zh-CN" altLang="en-US" i="0">
                                  <a:latin typeface="Cambria Math" panose="02040503050406030204" pitchFamily="18" charset="0"/>
                                </a:rPr>
                                <m:t>其他</m:t>
                              </m:r>
                              <m:r>
                                <a:rPr lang="zh-CN" altLang="en-US" i="0" smtClean="0">
                                  <a:latin typeface="Cambria Math" panose="02040503050406030204" pitchFamily="18" charset="0"/>
                                </a:rPr>
                                <m:t>情况</m:t>
                              </m:r>
                            </m:e>
                          </m:eqArr>
                        </m:e>
                      </m:d>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4118284" y="5120718"/>
                <a:ext cx="4682564" cy="884281"/>
              </a:xfrm>
              <a:prstGeom prst="rect">
                <a:avLst/>
              </a:prstGeom>
              <a:blipFill rotWithShape="1">
                <a:blip r:embed="rId3"/>
                <a:stretch>
                  <a:fillRect l="-7" t="-9" r="8" b="5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solidFill>
                  <a:schemeClr val="bg1"/>
                </a:solidFill>
                <a:latin typeface="微软雅黑" panose="020B0503020204020204" pitchFamily="34" charset="-122"/>
                <a:ea typeface="微软雅黑" panose="020B0503020204020204" pitchFamily="34" charset="-122"/>
              </a:rPr>
              <a:t>.3.1 </a:t>
            </a:r>
            <a:r>
              <a:rPr lang="zh-CN" altLang="en-US" sz="3200" dirty="0">
                <a:solidFill>
                  <a:schemeClr val="bg1"/>
                </a:solidFill>
                <a:latin typeface="微软雅黑" panose="020B0503020204020204" pitchFamily="34" charset="-122"/>
                <a:ea typeface="微软雅黑" panose="020B0503020204020204" pitchFamily="34" charset="-122"/>
              </a:rPr>
              <a:t>主要知识点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13" y="1037143"/>
            <a:ext cx="8458867" cy="5175969"/>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基本概念：</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3200" dirty="0">
                <a:latin typeface="微软雅黑" panose="020B0503020204020204" pitchFamily="34" charset="-122"/>
                <a:ea typeface="微软雅黑" panose="020B0503020204020204" pitchFamily="34" charset="-122"/>
              </a:rPr>
              <a:t>栈和队列，都是操作受限制的线性表，它们的共同点是操作的位置限制在表的端点；</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3200" dirty="0">
                <a:latin typeface="微软雅黑" panose="020B0503020204020204" pitchFamily="34" charset="-122"/>
                <a:ea typeface="微软雅黑" panose="020B0503020204020204" pitchFamily="34" charset="-122"/>
              </a:rPr>
              <a:t>栈具有</a:t>
            </a:r>
            <a:r>
              <a:rPr lang="en-US" altLang="zh-CN" sz="3200" dirty="0">
                <a:latin typeface="微软雅黑" panose="020B0503020204020204" pitchFamily="34" charset="-122"/>
                <a:ea typeface="微软雅黑" panose="020B0503020204020204" pitchFamily="34" charset="-122"/>
              </a:rPr>
              <a:t>LIFO</a:t>
            </a:r>
            <a:r>
              <a:rPr lang="zh-CN" altLang="en-US" sz="3200" dirty="0">
                <a:latin typeface="微软雅黑" panose="020B0503020204020204" pitchFamily="34" charset="-122"/>
                <a:ea typeface="微软雅黑" panose="020B0503020204020204" pitchFamily="34" charset="-122"/>
              </a:rPr>
              <a:t>的特性，限定元素的运算位置只在表尾（栈顶）端进行；</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3200" dirty="0">
                <a:latin typeface="微软雅黑" panose="020B0503020204020204" pitchFamily="34" charset="-122"/>
                <a:ea typeface="微软雅黑" panose="020B0503020204020204" pitchFamily="34" charset="-122"/>
              </a:rPr>
              <a:t>队列具有</a:t>
            </a:r>
            <a:r>
              <a:rPr lang="en-US" altLang="zh-CN" sz="3200" dirty="0">
                <a:latin typeface="微软雅黑" panose="020B0503020204020204" pitchFamily="34" charset="-122"/>
                <a:ea typeface="微软雅黑" panose="020B0503020204020204" pitchFamily="34" charset="-122"/>
              </a:rPr>
              <a:t>FIFO</a:t>
            </a:r>
            <a:r>
              <a:rPr lang="zh-CN" altLang="en-US" sz="3200" dirty="0">
                <a:latin typeface="微软雅黑" panose="020B0503020204020204" pitchFamily="34" charset="-122"/>
                <a:ea typeface="微软雅黑" panose="020B0503020204020204" pitchFamily="34" charset="-122"/>
              </a:rPr>
              <a:t>的特性，限定元素的运算位置分别在表的两端进行。</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solidFill>
                  <a:schemeClr val="bg1"/>
                </a:solidFill>
                <a:latin typeface="微软雅黑" panose="020B0503020204020204" pitchFamily="34" charset="-122"/>
                <a:ea typeface="微软雅黑" panose="020B0503020204020204" pitchFamily="34" charset="-122"/>
              </a:rPr>
              <a:t>.3.1 </a:t>
            </a:r>
            <a:r>
              <a:rPr lang="zh-CN" altLang="en-US" sz="3200" dirty="0">
                <a:solidFill>
                  <a:schemeClr val="bg1"/>
                </a:solidFill>
                <a:latin typeface="微软雅黑" panose="020B0503020204020204" pitchFamily="34" charset="-122"/>
                <a:ea typeface="微软雅黑" panose="020B0503020204020204" pitchFamily="34" charset="-122"/>
              </a:rPr>
              <a:t>主要知识点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81273" y="1014696"/>
            <a:ext cx="8672227" cy="534165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顺序和链式两种存储方式</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对进栈操作来说，顺序栈受到</a:t>
            </a:r>
            <a:r>
              <a:rPr lang="zh-CN" altLang="en-US" sz="2200" dirty="0">
                <a:solidFill>
                  <a:srgbClr val="FF0000"/>
                </a:solidFill>
                <a:latin typeface="微软雅黑" panose="020B0503020204020204" pitchFamily="34" charset="-122"/>
                <a:ea typeface="微软雅黑" panose="020B0503020204020204" pitchFamily="34" charset="-122"/>
              </a:rPr>
              <a:t>事先开辟</a:t>
            </a:r>
            <a:r>
              <a:rPr lang="zh-CN" altLang="en-US" sz="2200" dirty="0">
                <a:latin typeface="微软雅黑" panose="020B0503020204020204" pitchFamily="34" charset="-122"/>
                <a:ea typeface="微软雅黑" panose="020B0503020204020204" pitchFamily="34" charset="-122"/>
              </a:rPr>
              <a:t>的栈区容量限制，以避免上溢。链栈方式下，只有当</a:t>
            </a:r>
            <a:r>
              <a:rPr lang="zh-CN" altLang="en-US" sz="2200" dirty="0">
                <a:solidFill>
                  <a:srgbClr val="FF0000"/>
                </a:solidFill>
                <a:latin typeface="微软雅黑" panose="020B0503020204020204" pitchFamily="34" charset="-122"/>
                <a:ea typeface="微软雅黑" panose="020B0503020204020204" pitchFamily="34" charset="-122"/>
              </a:rPr>
              <a:t>整个系统无法申请</a:t>
            </a:r>
            <a:r>
              <a:rPr lang="zh-CN" altLang="en-US" sz="2200" dirty="0">
                <a:latin typeface="微软雅黑" panose="020B0503020204020204" pitchFamily="34" charset="-122"/>
                <a:ea typeface="微软雅黑" panose="020B0503020204020204" pitchFamily="34" charset="-122"/>
              </a:rPr>
              <a:t>到可用空间时，才无法进栈。队列操作亦同。</a:t>
            </a:r>
            <a:endParaRPr lang="en-US" altLang="zh-CN" sz="2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循环队列是一种</a:t>
            </a:r>
            <a:r>
              <a:rPr lang="zh-CN" altLang="en-US" sz="2200" dirty="0">
                <a:solidFill>
                  <a:srgbClr val="FF0000"/>
                </a:solidFill>
                <a:latin typeface="微软雅黑" panose="020B0503020204020204" pitchFamily="34" charset="-122"/>
                <a:ea typeface="微软雅黑" panose="020B0503020204020204" pitchFamily="34" charset="-122"/>
              </a:rPr>
              <a:t>顺序队列</a:t>
            </a:r>
            <a:r>
              <a:rPr lang="zh-CN" altLang="en-US" sz="2200" dirty="0">
                <a:latin typeface="微软雅黑" panose="020B0503020204020204" pitchFamily="34" charset="-122"/>
                <a:ea typeface="微软雅黑" panose="020B0503020204020204" pitchFamily="34" charset="-122"/>
              </a:rPr>
              <a:t>。通过模运算将其看成一个首尾相接的环。求队列的长度是模运算，为区分队列的空和满，有两种典型的解决方法：一种是</a:t>
            </a:r>
            <a:r>
              <a:rPr lang="zh-CN" altLang="en-US" sz="2200" dirty="0">
                <a:solidFill>
                  <a:srgbClr val="FF0000"/>
                </a:solidFill>
                <a:latin typeface="微软雅黑" panose="020B0503020204020204" pitchFamily="34" charset="-122"/>
                <a:ea typeface="微软雅黑" panose="020B0503020204020204" pitchFamily="34" charset="-122"/>
              </a:rPr>
              <a:t>损失一个空间</a:t>
            </a:r>
            <a:r>
              <a:rPr lang="zh-CN" altLang="en-US" sz="2200" dirty="0">
                <a:latin typeface="微软雅黑" panose="020B0503020204020204" pitchFamily="34" charset="-122"/>
                <a:ea typeface="微软雅黑" panose="020B0503020204020204" pitchFamily="34" charset="-122"/>
              </a:rPr>
              <a:t>的方法；另一种是</a:t>
            </a:r>
            <a:r>
              <a:rPr lang="zh-CN" altLang="en-US" sz="2200" dirty="0">
                <a:solidFill>
                  <a:srgbClr val="FF0000"/>
                </a:solidFill>
                <a:latin typeface="微软雅黑" panose="020B0503020204020204" pitchFamily="34" charset="-122"/>
                <a:ea typeface="微软雅黑" panose="020B0503020204020204" pitchFamily="34" charset="-122"/>
              </a:rPr>
              <a:t>设置标志位</a:t>
            </a:r>
            <a:r>
              <a:rPr lang="zh-CN" altLang="en-US" sz="2200" dirty="0">
                <a:latin typeface="微软雅黑" panose="020B0503020204020204" pitchFamily="34" charset="-122"/>
                <a:ea typeface="微软雅黑" panose="020B0503020204020204" pitchFamily="34" charset="-122"/>
              </a:rPr>
              <a:t>的方法。</a:t>
            </a:r>
            <a:endParaRPr lang="en-US" altLang="zh-CN" sz="2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链队列的操作实现与单链表的操作实现类似，而链队列除了</a:t>
            </a:r>
            <a:r>
              <a:rPr lang="zh-CN" altLang="en-US" sz="2200" dirty="0">
                <a:solidFill>
                  <a:srgbClr val="FF0000"/>
                </a:solidFill>
                <a:latin typeface="微软雅黑" panose="020B0503020204020204" pitchFamily="34" charset="-122"/>
                <a:ea typeface="微软雅黑" panose="020B0503020204020204" pitchFamily="34" charset="-122"/>
              </a:rPr>
              <a:t>头指针</a:t>
            </a:r>
            <a:r>
              <a:rPr lang="zh-CN" altLang="en-US" sz="2200" dirty="0">
                <a:latin typeface="微软雅黑" panose="020B0503020204020204" pitchFamily="34" charset="-122"/>
                <a:ea typeface="微软雅黑" panose="020B0503020204020204" pitchFamily="34" charset="-122"/>
              </a:rPr>
              <a:t>，还设一个</a:t>
            </a:r>
            <a:r>
              <a:rPr lang="zh-CN" altLang="en-US" sz="2200" dirty="0">
                <a:solidFill>
                  <a:srgbClr val="FF0000"/>
                </a:solidFill>
                <a:latin typeface="微软雅黑" panose="020B0503020204020204" pitchFamily="34" charset="-122"/>
                <a:ea typeface="微软雅黑" panose="020B0503020204020204" pitchFamily="34" charset="-122"/>
              </a:rPr>
              <a:t>尾指针</a:t>
            </a:r>
            <a:r>
              <a:rPr lang="zh-CN" altLang="en-US" sz="2200" dirty="0">
                <a:latin typeface="微软雅黑" panose="020B0503020204020204" pitchFamily="34" charset="-122"/>
                <a:ea typeface="微软雅黑" panose="020B0503020204020204" pitchFamily="34" charset="-122"/>
              </a:rPr>
              <a:t>，并且通常封装在一个结构体里。</a:t>
            </a:r>
            <a:endParaRPr lang="en-US" altLang="zh-CN" sz="2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a:t>
            </a:r>
            <a:r>
              <a:rPr lang="en-US" altLang="zh-CN" sz="3200" dirty="0">
                <a:solidFill>
                  <a:schemeClr val="bg1"/>
                </a:solidFill>
                <a:latin typeface="微软雅黑" panose="020B0503020204020204" pitchFamily="34" charset="-122"/>
                <a:ea typeface="微软雅黑" panose="020B0503020204020204" pitchFamily="34" charset="-122"/>
              </a:rPr>
              <a:t>.3.1 </a:t>
            </a:r>
            <a:r>
              <a:rPr lang="zh-CN" altLang="en-US" sz="3200" dirty="0">
                <a:solidFill>
                  <a:schemeClr val="bg1"/>
                </a:solidFill>
                <a:latin typeface="微软雅黑" panose="020B0503020204020204" pitchFamily="34" charset="-122"/>
                <a:ea typeface="微软雅黑" panose="020B0503020204020204" pitchFamily="34" charset="-122"/>
              </a:rPr>
              <a:t>主要知识点</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886" y="853616"/>
            <a:ext cx="8672227" cy="5463868"/>
          </a:xfrm>
          <a:prstGeom prst="rect">
            <a:avLst/>
          </a:prstGeom>
          <a:noFill/>
        </p:spPr>
        <p:txBody>
          <a:bodyPr wrap="square" rtlCol="0">
            <a:spAutoFit/>
          </a:bodyPr>
          <a:lstStyle/>
          <a:p>
            <a:pPr>
              <a:lnSpc>
                <a:spcPct val="150000"/>
              </a:lnSpc>
            </a:pPr>
            <a:r>
              <a:rPr lang="zh-CN" altLang="en-US" sz="4000" dirty="0">
                <a:latin typeface="微软雅黑" panose="020B0503020204020204" pitchFamily="34" charset="-122"/>
                <a:ea typeface="微软雅黑" panose="020B0503020204020204" pitchFamily="34" charset="-122"/>
              </a:rPr>
              <a:t>递归实现机制 </a:t>
            </a:r>
            <a:r>
              <a:rPr lang="zh-CN" altLang="en-US" sz="3200" dirty="0">
                <a:latin typeface="微软雅黑" panose="020B0503020204020204" pitchFamily="34" charset="-122"/>
                <a:ea typeface="微软雅黑" panose="020B0503020204020204" pitchFamily="34" charset="-122"/>
              </a:rPr>
              <a:t> </a:t>
            </a:r>
            <a:endParaRPr lang="en-US" altLang="zh-CN" sz="32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递归工作栈是实现递归的核心技术。需明确递归进层与递归退层的相关工作。</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latin typeface="微软雅黑" panose="020B0503020204020204" pitchFamily="34" charset="-122"/>
                <a:ea typeface="微软雅黑" panose="020B0503020204020204" pitchFamily="34" charset="-122"/>
              </a:rPr>
              <a:t>递归的消除</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）在简单情况下，可以将递归算法转化为线性操作序列，</a:t>
            </a:r>
            <a:r>
              <a:rPr lang="zh-CN" altLang="en-US" sz="2800" dirty="0">
                <a:solidFill>
                  <a:srgbClr val="FF0000"/>
                </a:solidFill>
                <a:latin typeface="微软雅黑" panose="020B0503020204020204" pitchFamily="34" charset="-122"/>
                <a:ea typeface="微软雅黑" panose="020B0503020204020204" pitchFamily="34" charset="-122"/>
              </a:rPr>
              <a:t>直接用循环实现</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）一般情况下，可以利用自定义栈模拟系统栈，将递归算法转换为非递归算法。</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06295" y="90277"/>
            <a:ext cx="9504492" cy="646331"/>
          </a:xfrm>
          <a:prstGeom prst="rect">
            <a:avLst/>
          </a:prstGeom>
          <a:noFill/>
          <a:ln w="9525">
            <a:noFill/>
          </a:ln>
        </p:spPr>
        <p:txBody>
          <a:bodyPr wrap="square" anchor="t">
            <a:spAutoFit/>
          </a:bodyPr>
          <a:lstStyle/>
          <a:p>
            <a:r>
              <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3.3 </a:t>
            </a:r>
            <a:r>
              <a:rPr lang="zh-CN" altLang="en-US"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总结与提高</a:t>
            </a:r>
            <a:endParaRPr lang="en-US" altLang="zh-CN" sz="3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280235" y="1557093"/>
            <a:ext cx="4509568" cy="1938992"/>
          </a:xfrm>
          <a:prstGeom prst="rect">
            <a:avLst/>
          </a:prstGeom>
          <a:noFill/>
        </p:spPr>
        <p:txBody>
          <a:bodyPr wrap="none" rtlCol="0">
            <a:spAutoFit/>
          </a:bodyPr>
          <a:lstStyle/>
          <a:p>
            <a:r>
              <a:rPr lang="zh-CN" altLang="en-US" sz="4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4000" dirty="0">
                <a:latin typeface="微软雅黑" panose="020B0503020204020204" pitchFamily="34" charset="-122"/>
                <a:ea typeface="微软雅黑" panose="020B0503020204020204" pitchFamily="34" charset="-122"/>
                <a:sym typeface="Wingdings 2" panose="05020102010507070707" pitchFamily="18" charset="2"/>
              </a:rPr>
              <a:t>3</a:t>
            </a:r>
            <a:r>
              <a:rPr lang="en-US" altLang="zh-CN" sz="4000" dirty="0">
                <a:latin typeface="微软雅黑" panose="020B0503020204020204" pitchFamily="34" charset="-122"/>
                <a:ea typeface="微软雅黑" panose="020B0503020204020204" pitchFamily="34" charset="-122"/>
              </a:rPr>
              <a:t>.3.1 </a:t>
            </a:r>
            <a:r>
              <a:rPr lang="zh-CN" altLang="en-US" sz="4000" dirty="0">
                <a:latin typeface="微软雅黑" panose="020B0503020204020204" pitchFamily="34" charset="-122"/>
                <a:ea typeface="微软雅黑" panose="020B0503020204020204" pitchFamily="34" charset="-122"/>
              </a:rPr>
              <a:t>主要知识点</a:t>
            </a:r>
            <a:endParaRPr lang="en-US" altLang="zh-CN" sz="4000" dirty="0">
              <a:latin typeface="微软雅黑" panose="020B0503020204020204" pitchFamily="34" charset="-122"/>
              <a:ea typeface="微软雅黑" panose="020B0503020204020204" pitchFamily="34" charset="-122"/>
            </a:endParaRPr>
          </a:p>
          <a:p>
            <a:endParaRPr lang="en-US" altLang="zh-CN" sz="4000" dirty="0">
              <a:latin typeface="微软雅黑" panose="020B0503020204020204" pitchFamily="34" charset="-122"/>
              <a:ea typeface="微软雅黑" panose="020B0503020204020204" pitchFamily="34" charset="-122"/>
            </a:endParaRPr>
          </a:p>
          <a:p>
            <a:r>
              <a:rPr lang="zh-CN" altLang="en-US" sz="4000" dirty="0">
                <a:latin typeface="微软雅黑" panose="020B0503020204020204" pitchFamily="34" charset="-122"/>
                <a:ea typeface="微软雅黑" panose="020B0503020204020204" pitchFamily="34" charset="-122"/>
                <a:sym typeface="Wingdings 2" panose="05020102010507070707" pitchFamily="18" charset="2"/>
              </a:rPr>
              <a:t></a:t>
            </a:r>
            <a:r>
              <a:rPr lang="en-US" altLang="zh-CN" sz="4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4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40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65093" y="1547683"/>
            <a:ext cx="8218837" cy="2487412"/>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例</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  最大公约数问题</a:t>
            </a:r>
            <a:endParaRPr lang="en-US" altLang="zh-CN" sz="3600" dirty="0">
              <a:latin typeface="微软雅黑" panose="020B0503020204020204" pitchFamily="34" charset="-122"/>
              <a:ea typeface="微软雅黑" panose="020B0503020204020204" pitchFamily="34" charset="-122"/>
            </a:endParaRPr>
          </a:p>
          <a:p>
            <a:pPr>
              <a:lnSpc>
                <a:spcPct val="150000"/>
              </a:lnSpc>
            </a:pP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latin typeface="微软雅黑" panose="020B0503020204020204" pitchFamily="34" charset="-122"/>
                <a:ea typeface="微软雅黑" panose="020B0503020204020204" pitchFamily="34" charset="-122"/>
              </a:rPr>
              <a:t>例</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  排队就诊问题</a:t>
            </a:r>
            <a:endParaRPr lang="en-US" altLang="zh-CN" sz="3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0000"/>
                                      </p:to>
                                    </p:animClr>
                                    <p:animClr clrSpc="rgb" dir="cw">
                                      <p:cBhvr>
                                        <p:cTn id="7" dur="500" fill="hold"/>
                                        <p:tgtEl>
                                          <p:spTgt spid="5">
                                            <p:txEl>
                                              <p:pRg st="0" end="0"/>
                                            </p:txEl>
                                          </p:spTgt>
                                        </p:tgtEl>
                                        <p:attrNameLst>
                                          <p:attrName>fillcolor</p:attrName>
                                        </p:attrNameLst>
                                      </p:cBhvr>
                                      <p:to>
                                        <a:srgbClr val="FF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13" y="1037143"/>
            <a:ext cx="8218837" cy="5478423"/>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例</a:t>
            </a:r>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设</a:t>
            </a:r>
            <a:r>
              <a:rPr lang="en-US" altLang="zh-CN" sz="2800" dirty="0">
                <a:latin typeface="微软雅黑" panose="020B0503020204020204" pitchFamily="34" charset="-122"/>
                <a:ea typeface="微软雅黑" panose="020B0503020204020204" pitchFamily="34" charset="-122"/>
              </a:rPr>
              <a:t>m</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均为正整数，指出如下递归函数的功能，并将其改写，要求执行时间尽可能短。</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int  fun(int m, int n)</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int r;</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if</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n&gt;m</a:t>
            </a:r>
            <a:r>
              <a:rPr lang="zh-CN" altLang="en-US" sz="2800" dirty="0">
                <a:latin typeface="微软雅黑" panose="020B0503020204020204" pitchFamily="34" charset="-122"/>
                <a:ea typeface="微软雅黑" panose="020B0503020204020204" pitchFamily="34" charset="-122"/>
              </a:rPr>
              <a:t>）  </a:t>
            </a:r>
            <a:r>
              <a:rPr lang="en-US" altLang="zh-CN" sz="2800" dirty="0">
                <a:latin typeface="微软雅黑" panose="020B0503020204020204" pitchFamily="34" charset="-122"/>
                <a:ea typeface="微软雅黑" panose="020B0503020204020204" pitchFamily="34" charset="-122"/>
              </a:rPr>
              <a:t>return (fun(</a:t>
            </a:r>
            <a:r>
              <a:rPr lang="en-US" altLang="zh-CN" sz="2800" dirty="0" err="1">
                <a:latin typeface="微软雅黑" panose="020B0503020204020204" pitchFamily="34" charset="-122"/>
                <a:ea typeface="微软雅黑" panose="020B0503020204020204" pitchFamily="34" charset="-122"/>
              </a:rPr>
              <a:t>n,m</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else if(n==0)  return m;</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else { r=</a:t>
            </a:r>
            <a:r>
              <a:rPr lang="en-US" altLang="zh-CN" sz="2800" dirty="0" err="1">
                <a:latin typeface="微软雅黑" panose="020B0503020204020204" pitchFamily="34" charset="-122"/>
                <a:ea typeface="微软雅黑" panose="020B0503020204020204" pitchFamily="34" charset="-122"/>
              </a:rPr>
              <a:t>m%n</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return  </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fun(</a:t>
            </a:r>
            <a:r>
              <a:rPr lang="en-US" altLang="zh-CN" sz="2800" dirty="0" err="1">
                <a:latin typeface="微软雅黑" panose="020B0503020204020204" pitchFamily="34" charset="-122"/>
                <a:ea typeface="微软雅黑" panose="020B0503020204020204" pitchFamily="34" charset="-122"/>
              </a:rPr>
              <a:t>n,r</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13" y="1037143"/>
            <a:ext cx="8710327" cy="4437305"/>
          </a:xfrm>
          <a:prstGeom prst="rect">
            <a:avLst/>
          </a:prstGeom>
          <a:noFill/>
        </p:spPr>
        <p:txBody>
          <a:bodyPr wrap="square" rtlCol="0">
            <a:sp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程序功能分析：</a:t>
            </a:r>
            <a:endParaRPr lang="en-US" altLang="zh-CN" sz="3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该算法要求第一个参数大于第二个参数，否则将换位。当</a:t>
            </a:r>
            <a:r>
              <a:rPr lang="en-US" altLang="zh-CN" sz="3200" dirty="0">
                <a:latin typeface="微软雅黑" panose="020B0503020204020204" pitchFamily="34" charset="-122"/>
                <a:ea typeface="微软雅黑" panose="020B0503020204020204" pitchFamily="34" charset="-122"/>
              </a:rPr>
              <a:t>m</a:t>
            </a:r>
            <a:r>
              <a:rPr lang="zh-CN" altLang="en-US" sz="3200" dirty="0">
                <a:latin typeface="微软雅黑" panose="020B0503020204020204" pitchFamily="34" charset="-122"/>
                <a:ea typeface="微软雅黑" panose="020B0503020204020204" pitchFamily="34" charset="-122"/>
              </a:rPr>
              <a:t>大于</a:t>
            </a:r>
            <a:r>
              <a:rPr lang="en-US" altLang="zh-CN" sz="3200" dirty="0">
                <a:latin typeface="微软雅黑" panose="020B0503020204020204" pitchFamily="34" charset="-122"/>
                <a:ea typeface="微软雅黑" panose="020B0503020204020204" pitchFamily="34" charset="-122"/>
              </a:rPr>
              <a:t>n</a:t>
            </a:r>
            <a:r>
              <a:rPr lang="zh-CN" altLang="en-US" sz="3200" dirty="0">
                <a:latin typeface="微软雅黑" panose="020B0503020204020204" pitchFamily="34" charset="-122"/>
                <a:ea typeface="微软雅黑" panose="020B0503020204020204" pitchFamily="34" charset="-122"/>
              </a:rPr>
              <a:t>时，首先求出</a:t>
            </a:r>
            <a:r>
              <a:rPr lang="en-US" altLang="zh-CN" sz="3200" dirty="0">
                <a:latin typeface="微软雅黑" panose="020B0503020204020204" pitchFamily="34" charset="-122"/>
                <a:ea typeface="微软雅黑" panose="020B0503020204020204" pitchFamily="34" charset="-122"/>
              </a:rPr>
              <a:t>m</a:t>
            </a:r>
            <a:r>
              <a:rPr lang="zh-CN" altLang="en-US" sz="3200" dirty="0">
                <a:latin typeface="微软雅黑" panose="020B0503020204020204" pitchFamily="34" charset="-122"/>
                <a:ea typeface="微软雅黑" panose="020B0503020204020204" pitchFamily="34" charset="-122"/>
              </a:rPr>
              <a:t>除以</a:t>
            </a:r>
            <a:r>
              <a:rPr lang="en-US" altLang="zh-CN" sz="3200" dirty="0">
                <a:latin typeface="微软雅黑" panose="020B0503020204020204" pitchFamily="34" charset="-122"/>
                <a:ea typeface="微软雅黑" panose="020B0503020204020204" pitchFamily="34" charset="-122"/>
              </a:rPr>
              <a:t>n</a:t>
            </a:r>
            <a:r>
              <a:rPr lang="zh-CN" altLang="en-US" sz="3200" dirty="0">
                <a:latin typeface="微软雅黑" panose="020B0503020204020204" pitchFamily="34" charset="-122"/>
                <a:ea typeface="微软雅黑" panose="020B0503020204020204" pitchFamily="34" charset="-122"/>
              </a:rPr>
              <a:t>的余数</a:t>
            </a:r>
            <a:r>
              <a:rPr lang="en-US" altLang="zh-CN" sz="3200" dirty="0">
                <a:latin typeface="微软雅黑" panose="020B0503020204020204" pitchFamily="34" charset="-122"/>
                <a:ea typeface="微软雅黑" panose="020B0503020204020204" pitchFamily="34" charset="-122"/>
              </a:rPr>
              <a:t>r,</a:t>
            </a:r>
            <a:r>
              <a:rPr lang="zh-CN" altLang="en-US" sz="3200" dirty="0">
                <a:latin typeface="微软雅黑" panose="020B0503020204020204" pitchFamily="34" charset="-122"/>
                <a:ea typeface="微软雅黑" panose="020B0503020204020204" pitchFamily="34" charset="-122"/>
              </a:rPr>
              <a:t>然后让</a:t>
            </a:r>
            <a:r>
              <a:rPr lang="en-US" altLang="zh-CN" sz="3200" dirty="0">
                <a:latin typeface="微软雅黑" panose="020B0503020204020204" pitchFamily="34" charset="-122"/>
                <a:ea typeface="微软雅黑" panose="020B0503020204020204" pitchFamily="34" charset="-122"/>
              </a:rPr>
              <a:t>n</a:t>
            </a:r>
            <a:r>
              <a:rPr lang="zh-CN" altLang="en-US" sz="3200" dirty="0">
                <a:latin typeface="微软雅黑" panose="020B0503020204020204" pitchFamily="34" charset="-122"/>
                <a:ea typeface="微软雅黑" panose="020B0503020204020204" pitchFamily="34" charset="-122"/>
              </a:rPr>
              <a:t>做第一个参数，让</a:t>
            </a:r>
            <a:r>
              <a:rPr lang="en-US" altLang="zh-CN" sz="3200" dirty="0">
                <a:latin typeface="微软雅黑" panose="020B0503020204020204" pitchFamily="34" charset="-122"/>
                <a:ea typeface="微软雅黑" panose="020B0503020204020204" pitchFamily="34" charset="-122"/>
              </a:rPr>
              <a:t>r</a:t>
            </a:r>
            <a:r>
              <a:rPr lang="zh-CN" altLang="en-US" sz="3200" dirty="0">
                <a:latin typeface="微软雅黑" panose="020B0503020204020204" pitchFamily="34" charset="-122"/>
                <a:ea typeface="微软雅黑" panose="020B0503020204020204" pitchFamily="34" charset="-122"/>
              </a:rPr>
              <a:t>做第二个参数，重复上述过程。这是辗转相除法的过程。</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该函数的功能是</a:t>
            </a:r>
            <a:r>
              <a:rPr lang="zh-CN" altLang="en-US" sz="3200" dirty="0">
                <a:solidFill>
                  <a:srgbClr val="FF0000"/>
                </a:solidFill>
                <a:latin typeface="微软雅黑" panose="020B0503020204020204" pitchFamily="34" charset="-122"/>
                <a:ea typeface="微软雅黑" panose="020B0503020204020204" pitchFamily="34" charset="-122"/>
              </a:rPr>
              <a:t>求</a:t>
            </a:r>
            <a:r>
              <a:rPr lang="en-US" altLang="zh-CN" sz="3200" dirty="0">
                <a:solidFill>
                  <a:srgbClr val="FF0000"/>
                </a:solidFill>
                <a:latin typeface="微软雅黑" panose="020B0503020204020204" pitchFamily="34" charset="-122"/>
                <a:ea typeface="微软雅黑" panose="020B0503020204020204" pitchFamily="34" charset="-122"/>
              </a:rPr>
              <a:t>m</a:t>
            </a:r>
            <a:r>
              <a:rPr lang="zh-CN" altLang="en-US" sz="3200" dirty="0">
                <a:solidFill>
                  <a:srgbClr val="FF0000"/>
                </a:solidFill>
                <a:latin typeface="微软雅黑" panose="020B0503020204020204" pitchFamily="34" charset="-122"/>
                <a:ea typeface="微软雅黑" panose="020B0503020204020204" pitchFamily="34" charset="-122"/>
              </a:rPr>
              <a:t>和</a:t>
            </a:r>
            <a:r>
              <a:rPr lang="en-US" altLang="zh-CN" sz="3200" dirty="0">
                <a:solidFill>
                  <a:srgbClr val="FF0000"/>
                </a:solidFill>
                <a:latin typeface="微软雅黑" panose="020B0503020204020204" pitchFamily="34" charset="-122"/>
                <a:ea typeface="微软雅黑" panose="020B0503020204020204" pitchFamily="34" charset="-122"/>
              </a:rPr>
              <a:t>n</a:t>
            </a:r>
            <a:r>
              <a:rPr lang="zh-CN" altLang="en-US" sz="3200" dirty="0">
                <a:solidFill>
                  <a:srgbClr val="FF0000"/>
                </a:solidFill>
                <a:latin typeface="微软雅黑" panose="020B0503020204020204" pitchFamily="34" charset="-122"/>
                <a:ea typeface="微软雅黑" panose="020B0503020204020204" pitchFamily="34" charset="-122"/>
              </a:rPr>
              <a:t>的最大公约数</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13" y="1037143"/>
            <a:ext cx="8710327" cy="4437305"/>
          </a:xfrm>
          <a:prstGeom prst="rect">
            <a:avLst/>
          </a:prstGeom>
          <a:noFill/>
        </p:spPr>
        <p:txBody>
          <a:bodyPr wrap="square" rtlCol="0">
            <a:spAutoFit/>
          </a:bodyPr>
          <a:lstStyle/>
          <a:p>
            <a:pPr>
              <a:lnSpc>
                <a:spcPct val="150000"/>
              </a:lnSpc>
            </a:pPr>
            <a:r>
              <a:rPr lang="zh-CN" altLang="en-US" sz="3200" dirty="0">
                <a:solidFill>
                  <a:srgbClr val="FF0000"/>
                </a:solidFill>
                <a:latin typeface="微软雅黑" panose="020B0503020204020204" pitchFamily="34" charset="-122"/>
                <a:ea typeface="微软雅黑" panose="020B0503020204020204" pitchFamily="34" charset="-122"/>
              </a:rPr>
              <a:t>改写思路：</a:t>
            </a:r>
            <a:endParaRPr lang="en-US" altLang="zh-CN" sz="32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要将上述最大公约数的递归函数改写，由于递归执行时间长，要使执行时间尽可能短，关键是要将递归变为非递归，对求最大公约数的</a:t>
            </a:r>
            <a:r>
              <a:rPr lang="zh-CN" altLang="en-US" sz="3200" dirty="0">
                <a:solidFill>
                  <a:srgbClr val="FF0000"/>
                </a:solidFill>
                <a:latin typeface="微软雅黑" panose="020B0503020204020204" pitchFamily="34" charset="-122"/>
                <a:ea typeface="微软雅黑" panose="020B0503020204020204" pitchFamily="34" charset="-122"/>
              </a:rPr>
              <a:t>辗转相除法</a:t>
            </a:r>
            <a:r>
              <a:rPr lang="zh-CN" altLang="en-US" sz="3200" dirty="0">
                <a:latin typeface="微软雅黑" panose="020B0503020204020204" pitchFamily="34" charset="-122"/>
                <a:ea typeface="微软雅黑" panose="020B0503020204020204" pitchFamily="34" charset="-122"/>
              </a:rPr>
              <a:t>可以转化成</a:t>
            </a:r>
            <a:r>
              <a:rPr lang="zh-CN" altLang="en-US" sz="3200" dirty="0">
                <a:solidFill>
                  <a:srgbClr val="FF0000"/>
                </a:solidFill>
                <a:latin typeface="微软雅黑" panose="020B0503020204020204" pitchFamily="34" charset="-122"/>
                <a:ea typeface="微软雅黑" panose="020B0503020204020204" pitchFamily="34" charset="-122"/>
              </a:rPr>
              <a:t>迭代的直线型循环实现</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26716" y="931447"/>
            <a:ext cx="4618387" cy="519770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算法描述：</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int  fun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int 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int 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int r</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do{   r=</a:t>
            </a:r>
            <a:r>
              <a:rPr lang="en-US" altLang="zh-CN" sz="2400" dirty="0" err="1">
                <a:latin typeface="微软雅黑" panose="020B0503020204020204" pitchFamily="34" charset="-122"/>
                <a:ea typeface="微软雅黑" panose="020B0503020204020204" pitchFamily="34" charset="-122"/>
              </a:rPr>
              <a:t>m%n</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n=r;</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}while(r!=0)</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return (m);</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8" name="文本框 7"/>
          <p:cNvSpPr txBox="1"/>
          <p:nvPr/>
        </p:nvSpPr>
        <p:spPr>
          <a:xfrm>
            <a:off x="4836161" y="1235206"/>
            <a:ext cx="4372308" cy="4154984"/>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递归形式</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int  fun(int m, int n)</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r;</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if</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n&gt;m</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return (fun(</a:t>
            </a:r>
            <a:r>
              <a:rPr lang="en-US" altLang="zh-CN" sz="2400" dirty="0" err="1">
                <a:latin typeface="微软雅黑" panose="020B0503020204020204" pitchFamily="34" charset="-122"/>
                <a:ea typeface="微软雅黑" panose="020B0503020204020204" pitchFamily="34" charset="-122"/>
              </a:rPr>
              <a:t>n,m</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else if( </a:t>
            </a:r>
            <a:r>
              <a:rPr lang="en-US" altLang="zh-CN" sz="2400" dirty="0">
                <a:solidFill>
                  <a:srgbClr val="FF0000"/>
                </a:solidFill>
                <a:latin typeface="微软雅黑" panose="020B0503020204020204" pitchFamily="34" charset="-122"/>
                <a:ea typeface="微软雅黑" panose="020B0503020204020204" pitchFamily="34" charset="-122"/>
              </a:rPr>
              <a:t>n==0 </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return m;</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else {  r=</a:t>
            </a:r>
            <a:r>
              <a:rPr lang="en-US" altLang="zh-CN" sz="2400" dirty="0" err="1">
                <a:latin typeface="微软雅黑" panose="020B0503020204020204" pitchFamily="34" charset="-122"/>
                <a:ea typeface="微软雅黑" panose="020B0503020204020204" pitchFamily="34" charset="-122"/>
              </a:rPr>
              <a:t>m%n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return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fun(</a:t>
            </a:r>
            <a:r>
              <a:rPr lang="en-US" altLang="zh-CN" sz="2400" dirty="0" err="1">
                <a:latin typeface="微软雅黑" panose="020B0503020204020204" pitchFamily="34" charset="-122"/>
                <a:ea typeface="微软雅黑" panose="020B0503020204020204" pitchFamily="34" charset="-122"/>
              </a:rPr>
              <a:t>n,r</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65093" y="1547683"/>
            <a:ext cx="8218837" cy="2487412"/>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例</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  最大公约数问题</a:t>
            </a:r>
            <a:endParaRPr lang="en-US" altLang="zh-CN" sz="3600" dirty="0">
              <a:latin typeface="微软雅黑" panose="020B0503020204020204" pitchFamily="34" charset="-122"/>
              <a:ea typeface="微软雅黑" panose="020B0503020204020204" pitchFamily="34" charset="-122"/>
            </a:endParaRPr>
          </a:p>
          <a:p>
            <a:pPr>
              <a:lnSpc>
                <a:spcPct val="150000"/>
              </a:lnSpc>
            </a:pP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600" dirty="0">
                <a:solidFill>
                  <a:srgbClr val="FF0000"/>
                </a:solidFill>
                <a:latin typeface="微软雅黑" panose="020B0503020204020204" pitchFamily="34" charset="-122"/>
                <a:ea typeface="微软雅黑" panose="020B0503020204020204" pitchFamily="34" charset="-122"/>
              </a:rPr>
              <a:t>例</a:t>
            </a:r>
            <a:r>
              <a:rPr lang="en-US" altLang="zh-CN" sz="3600" dirty="0">
                <a:solidFill>
                  <a:srgbClr val="FF0000"/>
                </a:solidFill>
                <a:latin typeface="微软雅黑" panose="020B0503020204020204" pitchFamily="34" charset="-122"/>
                <a:ea typeface="微软雅黑" panose="020B0503020204020204" pitchFamily="34" charset="-122"/>
              </a:rPr>
              <a:t>2.</a:t>
            </a:r>
            <a:r>
              <a:rPr lang="zh-CN" altLang="en-US" sz="3600" dirty="0">
                <a:solidFill>
                  <a:srgbClr val="FF0000"/>
                </a:solidFill>
                <a:latin typeface="微软雅黑" panose="020B0503020204020204" pitchFamily="34" charset="-122"/>
                <a:ea typeface="微软雅黑" panose="020B0503020204020204" pitchFamily="34" charset="-122"/>
              </a:rPr>
              <a:t>  排队就诊问题</a:t>
            </a:r>
            <a:endParaRPr lang="en-US" altLang="zh-CN" sz="3600"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7904684" cy="743217"/>
          </a:xfrm>
          <a:prstGeom prst="rect">
            <a:avLst/>
          </a:prstGeom>
          <a:noFill/>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3200" dirty="0">
                <a:solidFill>
                  <a:schemeClr val="bg1"/>
                </a:solidFill>
                <a:latin typeface="微软雅黑" panose="020B0503020204020204" pitchFamily="34" charset="-122"/>
                <a:ea typeface="微软雅黑" panose="020B0503020204020204" pitchFamily="34" charset="-122"/>
              </a:rPr>
              <a:t>递归特性问题：递归定义的数学函数</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563213" y="1084991"/>
            <a:ext cx="8322879" cy="523220"/>
          </a:xfrm>
          <a:prstGeom prst="rect">
            <a:avLst/>
          </a:prstGeom>
          <a:noFill/>
        </p:spPr>
        <p:txBody>
          <a:bodyPr wrap="square" rtlCol="0">
            <a:spAutoFit/>
          </a:bodyPr>
          <a:lstStyle/>
          <a:p>
            <a:r>
              <a:rPr lang="en-US" altLang="zh-CN" sz="2800" dirty="0"/>
              <a:t>Fibonacci</a:t>
            </a:r>
            <a:r>
              <a:rPr lang="zh-CN" altLang="en-US" sz="2800" dirty="0"/>
              <a:t>数列（黄金分割数列）：</a:t>
            </a:r>
            <a:endParaRPr lang="en-US" altLang="zh-CN" sz="2800" dirty="0"/>
          </a:p>
        </p:txBody>
      </p:sp>
      <p:sp>
        <p:nvSpPr>
          <p:cNvPr id="4" name="AutoShape 2"/>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815" y="2169722"/>
            <a:ext cx="7051431" cy="4551753"/>
          </a:xfrm>
          <a:prstGeom prst="rect">
            <a:avLst/>
          </a:prstGeom>
        </p:spPr>
      </p:pic>
      <p:sp>
        <p:nvSpPr>
          <p:cNvPr id="10" name="文本框 9"/>
          <p:cNvSpPr txBox="1"/>
          <p:nvPr/>
        </p:nvSpPr>
        <p:spPr>
          <a:xfrm>
            <a:off x="750276" y="1512249"/>
            <a:ext cx="7625862" cy="645160"/>
          </a:xfrm>
          <a:prstGeom prst="rect">
            <a:avLst/>
          </a:prstGeom>
          <a:noFill/>
        </p:spPr>
        <p:txBody>
          <a:bodyPr wrap="square">
            <a:spAutoFit/>
          </a:bodyPr>
          <a:lstStyle/>
          <a:p>
            <a:pPr algn="ctr" fontAlgn="base"/>
            <a:r>
              <a:rPr lang="en-US" altLang="zh-CN" b="0" i="0" dirty="0">
                <a:effectLst/>
                <a:latin typeface="Times New Roman" panose="02020603050405020304" charset="0"/>
                <a:cs typeface="Times New Roman" panose="02020603050405020304" charset="0"/>
              </a:rPr>
              <a:t>8/5= 1.6, 13/8=1.625, 21/13=1.615,….,89/55=1.61818, 144/89=1.61797, 233/144=1.61805</a:t>
            </a:r>
            <a:endParaRPr lang="en-US" altLang="zh-CN" b="0" i="0" dirty="0">
              <a:effectLst/>
              <a:latin typeface="Times New Roman" panose="02020603050405020304" charset="0"/>
              <a:cs typeface="Times New Roman" panose="0202060305040502030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96513" y="1037143"/>
            <a:ext cx="8557927" cy="5175969"/>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例</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 队列应用</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模拟患者医院看病过程</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       患者医院看病过程：先排队等候，再看病治疗。在排队的过程中主要重复做两件事情，一是患者到达诊室时，将病历交给护士，排到等候队列中候诊（进队操作）；二是护士从等候队列中取出下一个患者的病例，该患者进入诊室看病（出队操作）。</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1" y="0"/>
            <a:ext cx="900644" cy="895438"/>
          </a:xfrm>
          <a:prstGeom prst="rect">
            <a:avLst/>
          </a:prstGeom>
        </p:spPr>
      </p:pic>
      <p:sp>
        <p:nvSpPr>
          <p:cNvPr id="17" name="文本框 16"/>
          <p:cNvSpPr txBox="1"/>
          <p:nvPr/>
        </p:nvSpPr>
        <p:spPr>
          <a:xfrm>
            <a:off x="1126425" y="150770"/>
            <a:ext cx="6215281" cy="584775"/>
          </a:xfrm>
          <a:prstGeom prst="rect">
            <a:avLst/>
          </a:prstGeom>
          <a:noFill/>
        </p:spPr>
        <p:txBody>
          <a:bodyPr wrap="square">
            <a:spAutoFit/>
          </a:bodyPr>
          <a:lstStyle/>
          <a:p>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a:t>
            </a:r>
            <a:r>
              <a:rPr lang="en-US" altLang="zh-CN"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3.3.2 </a:t>
            </a:r>
            <a:r>
              <a:rPr lang="zh-CN" altLang="en-US" sz="3200" dirty="0">
                <a:solidFill>
                  <a:schemeClr val="bg1"/>
                </a:solidFill>
                <a:latin typeface="微软雅黑" panose="020B0503020204020204" pitchFamily="34" charset="-122"/>
                <a:ea typeface="微软雅黑" panose="020B0503020204020204" pitchFamily="34" charset="-122"/>
                <a:sym typeface="Wingdings 2" panose="05020102010507070707" pitchFamily="18" charset="2"/>
              </a:rPr>
              <a:t>典型题例</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29342" y="1022481"/>
            <a:ext cx="8794147" cy="5197705"/>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算法思想：</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在排队时按照“先到先服务”的原则，设计一个算法模拟病人等候就诊的过程。其中“病人到达”用命令</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表示，“护士让下一位患者就诊”用命令</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表示，“不再接受病人排队”用</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表示。</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本算法采用</a:t>
            </a:r>
            <a:r>
              <a:rPr lang="zh-CN" altLang="en-US" sz="2400" dirty="0">
                <a:solidFill>
                  <a:srgbClr val="FF0000"/>
                </a:solidFill>
                <a:latin typeface="微软雅黑" panose="020B0503020204020204" pitchFamily="34" charset="-122"/>
                <a:ea typeface="微软雅黑" panose="020B0503020204020204" pitchFamily="34" charset="-122"/>
              </a:rPr>
              <a:t>链队</a:t>
            </a:r>
            <a:r>
              <a:rPr lang="zh-CN" altLang="en-US" sz="2400" dirty="0">
                <a:latin typeface="微软雅黑" panose="020B0503020204020204" pitchFamily="34" charset="-122"/>
                <a:ea typeface="微软雅黑" panose="020B0503020204020204" pitchFamily="34" charset="-122"/>
              </a:rPr>
              <a:t>存放患者的病历号。</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）当有“病人到达”命令时，则入队；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）当有“护士让下一位患者就诊”命令时，则出队；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）当有“不再接收病人排队”命令时，则队列中所有元素出队，程序终止。 </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01" y="78998"/>
            <a:ext cx="8925259" cy="6863417"/>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void  </a:t>
            </a:r>
            <a:r>
              <a:rPr lang="en-US" altLang="zh-CN" sz="2000" dirty="0" err="1">
                <a:latin typeface="微软雅黑" panose="020B0503020204020204" pitchFamily="34" charset="-122"/>
                <a:ea typeface="微软雅黑" panose="020B0503020204020204" pitchFamily="34" charset="-122"/>
              </a:rPr>
              <a:t>SeeDoctor</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InitQueue</a:t>
            </a:r>
            <a:r>
              <a:rPr lang="en-US" altLang="zh-CN" sz="2000" dirty="0">
                <a:latin typeface="微软雅黑" panose="020B0503020204020204" pitchFamily="34" charset="-122"/>
                <a:ea typeface="微软雅黑" panose="020B0503020204020204" pitchFamily="34" charset="-122"/>
              </a:rPr>
              <a:t>(Q)</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flag=1;</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while(flag)</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 </a:t>
            </a:r>
            <a:r>
              <a:rPr lang="zh-CN" altLang="en-US" sz="2000" dirty="0">
                <a:latin typeface="微软雅黑" panose="020B0503020204020204" pitchFamily="34" charset="-122"/>
                <a:ea typeface="微软雅黑" panose="020B0503020204020204" pitchFamily="34" charset="-122"/>
              </a:rPr>
              <a:t>请输入命令</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ch</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getchar</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switch(</a:t>
            </a:r>
            <a:r>
              <a:rPr lang="en-US" altLang="zh-CN" sz="2000" dirty="0" err="1">
                <a:latin typeface="微软雅黑" panose="020B0503020204020204" pitchFamily="34" charset="-122"/>
                <a:ea typeface="微软雅黑" panose="020B0503020204020204" pitchFamily="34" charset="-122"/>
              </a:rPr>
              <a:t>ch</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case ‘a’: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 </a:t>
            </a:r>
            <a:r>
              <a:rPr lang="zh-CN" altLang="en-US" sz="2000" dirty="0">
                <a:latin typeface="微软雅黑" panose="020B0503020204020204" pitchFamily="34" charset="-122"/>
                <a:ea typeface="微软雅黑" panose="020B0503020204020204" pitchFamily="34" charset="-122"/>
              </a:rPr>
              <a:t>病历号：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scanf</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d”,&amp;n</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EnterQueue</a:t>
            </a:r>
            <a:r>
              <a:rPr lang="en-US" altLang="zh-CN" sz="2000" dirty="0">
                <a:latin typeface="微软雅黑" panose="020B0503020204020204" pitchFamily="34" charset="-122"/>
                <a:ea typeface="微软雅黑" panose="020B0503020204020204" pitchFamily="34" charset="-122"/>
              </a:rPr>
              <a:t>(&amp;</a:t>
            </a:r>
            <a:r>
              <a:rPr lang="en-US" altLang="zh-CN" sz="2000" dirty="0" err="1">
                <a:latin typeface="微软雅黑" panose="020B0503020204020204" pitchFamily="34" charset="-122"/>
                <a:ea typeface="微软雅黑" panose="020B0503020204020204" pitchFamily="34" charset="-122"/>
              </a:rPr>
              <a:t>Q,n</a:t>
            </a:r>
            <a:r>
              <a:rPr lang="en-US" altLang="zh-CN" sz="2000" dirty="0">
                <a:latin typeface="微软雅黑" panose="020B0503020204020204" pitchFamily="34" charset="-122"/>
                <a:ea typeface="微软雅黑" panose="020B0503020204020204" pitchFamily="34" charset="-122"/>
              </a:rPr>
              <a:t>); break;</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case  ‘n’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if(!</a:t>
            </a:r>
            <a:r>
              <a:rPr lang="en-US" altLang="zh-CN" sz="2000" dirty="0" err="1">
                <a:latin typeface="微软雅黑" panose="020B0503020204020204" pitchFamily="34" charset="-122"/>
                <a:ea typeface="微软雅黑" panose="020B0503020204020204" pitchFamily="34" charset="-122"/>
              </a:rPr>
              <a:t>IsEmpty</a:t>
            </a:r>
            <a:r>
              <a:rPr lang="en-US" altLang="zh-CN" sz="2000" dirty="0">
                <a:latin typeface="微软雅黑" panose="020B0503020204020204" pitchFamily="34" charset="-122"/>
                <a:ea typeface="微软雅黑" panose="020B0503020204020204" pitchFamily="34" charset="-122"/>
              </a:rPr>
              <a:t>(Q))</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DeleteQueue</a:t>
            </a:r>
            <a:r>
              <a:rPr lang="en-US" altLang="zh-CN" sz="2000" dirty="0">
                <a:latin typeface="微软雅黑" panose="020B0503020204020204" pitchFamily="34" charset="-122"/>
                <a:ea typeface="微软雅黑" panose="020B0503020204020204" pitchFamily="34" charset="-122"/>
              </a:rPr>
              <a:t>(&amp;</a:t>
            </a:r>
            <a:r>
              <a:rPr lang="en-US" altLang="zh-CN" sz="2000" dirty="0" err="1">
                <a:latin typeface="微软雅黑" panose="020B0503020204020204" pitchFamily="34" charset="-122"/>
                <a:ea typeface="微软雅黑" panose="020B0503020204020204" pitchFamily="34" charset="-122"/>
              </a:rPr>
              <a:t>Q,&amp;n</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 </a:t>
            </a:r>
            <a:r>
              <a:rPr lang="zh-CN" altLang="en-US" sz="2000" dirty="0">
                <a:latin typeface="微软雅黑" panose="020B0503020204020204" pitchFamily="34" charset="-122"/>
                <a:ea typeface="微软雅黑" panose="020B0503020204020204" pitchFamily="34" charset="-122"/>
              </a:rPr>
              <a:t>病历号为</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的病人就诊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 }</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else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无病人就诊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break;</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case  ‘q’</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今天停止挂号，下列病人依次就诊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while(! </a:t>
            </a:r>
            <a:r>
              <a:rPr lang="en-US" altLang="zh-CN" sz="2000" dirty="0" err="1">
                <a:latin typeface="微软雅黑" panose="020B0503020204020204" pitchFamily="34" charset="-122"/>
                <a:ea typeface="微软雅黑" panose="020B0503020204020204" pitchFamily="34" charset="-122"/>
              </a:rPr>
              <a:t>IsEmpty</a:t>
            </a:r>
            <a:r>
              <a:rPr lang="en-US" altLang="zh-CN" sz="2000" dirty="0">
                <a:latin typeface="微软雅黑" panose="020B0503020204020204" pitchFamily="34" charset="-122"/>
                <a:ea typeface="微软雅黑" panose="020B0503020204020204" pitchFamily="34" charset="-122"/>
              </a:rPr>
              <a:t>(Q))</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    </a:t>
            </a:r>
            <a:r>
              <a:rPr lang="en-US" altLang="zh-CN" sz="2000" dirty="0" err="1">
                <a:latin typeface="微软雅黑" panose="020B0503020204020204" pitchFamily="34" charset="-122"/>
                <a:ea typeface="微软雅黑" panose="020B0503020204020204" pitchFamily="34" charset="-122"/>
              </a:rPr>
              <a:t>DeleteQueue</a:t>
            </a:r>
            <a:r>
              <a:rPr lang="en-US" altLang="zh-CN" sz="2000" dirty="0">
                <a:latin typeface="微软雅黑" panose="020B0503020204020204" pitchFamily="34" charset="-122"/>
                <a:ea typeface="微软雅黑" panose="020B0503020204020204" pitchFamily="34" charset="-122"/>
              </a:rPr>
              <a:t>(&amp;</a:t>
            </a:r>
            <a:r>
              <a:rPr lang="en-US" altLang="zh-CN" sz="2000" dirty="0" err="1">
                <a:latin typeface="微软雅黑" panose="020B0503020204020204" pitchFamily="34" charset="-122"/>
                <a:ea typeface="微软雅黑" panose="020B0503020204020204" pitchFamily="34" charset="-122"/>
              </a:rPr>
              <a:t>Q,&amp;n</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d”,n</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flag=0;  break;           </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default:  </a:t>
            </a:r>
            <a:r>
              <a:rPr lang="en-US" altLang="zh-CN" sz="2000" dirty="0" err="1">
                <a:latin typeface="微软雅黑" panose="020B0503020204020204" pitchFamily="34" charset="-122"/>
                <a:ea typeface="微软雅黑" panose="020B0503020204020204" pitchFamily="34" charset="-122"/>
              </a:rPr>
              <a:t>printf</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非法命令！</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}/*switch*/</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}/*while*/</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2" name="文本框 1"/>
          <p:cNvSpPr txBox="1"/>
          <p:nvPr/>
        </p:nvSpPr>
        <p:spPr>
          <a:xfrm>
            <a:off x="6751320" y="136524"/>
            <a:ext cx="1826141" cy="584775"/>
          </a:xfrm>
          <a:prstGeom prst="rect">
            <a:avLst/>
          </a:prstGeom>
          <a:noFill/>
        </p:spPr>
        <p:txBody>
          <a:bodyPr wrap="none" rtlCol="0">
            <a:spAutoFit/>
          </a:bodyPr>
          <a:lstStyle/>
          <a:p>
            <a:r>
              <a:rPr lang="zh-CN" altLang="en-US" sz="3200" dirty="0">
                <a:solidFill>
                  <a:srgbClr val="FF0000"/>
                </a:solidFill>
              </a:rPr>
              <a:t>排队就诊</a:t>
            </a:r>
            <a:endParaRPr lang="zh-CN" altLang="en-US" sz="3200" dirty="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690528" y="3622019"/>
            <a:ext cx="8179506" cy="83656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zh-CN" altLang="en-US" sz="3600" b="1" dirty="0">
                <a:effectLst>
                  <a:outerShdw blurRad="38100" dist="19050" dir="2700000" algn="tl" rotWithShape="0">
                    <a:schemeClr val="dk1">
                      <a:alpha val="40000"/>
                    </a:schemeClr>
                  </a:outerShdw>
                </a:effectLst>
                <a:latin typeface="+mj-lt"/>
                <a:ea typeface="+mj-ea"/>
                <a:cs typeface="+mj-cs"/>
              </a:rPr>
              <a:t>谢谢大家！</a:t>
            </a:r>
            <a:endParaRPr lang="en-US" altLang="zh-CN" sz="3600" b="1" dirty="0">
              <a:effectLst>
                <a:outerShdw blurRad="38100" dist="19050" dir="2700000" algn="tl" rotWithShape="0">
                  <a:schemeClr val="dk1">
                    <a:alpha val="40000"/>
                  </a:schemeClr>
                </a:outerShdw>
              </a:effectLst>
              <a:latin typeface="+mj-lt"/>
              <a:ea typeface="+mj-ea"/>
              <a:cs typeface="+mj-cs"/>
            </a:endParaRPr>
          </a:p>
        </p:txBody>
      </p:sp>
      <p:sp>
        <p:nvSpPr>
          <p:cNvPr id="10" name="矩形: 圆角 9"/>
          <p:cNvSpPr/>
          <p:nvPr/>
        </p:nvSpPr>
        <p:spPr>
          <a:xfrm>
            <a:off x="2" y="1357933"/>
            <a:ext cx="9143999" cy="69944"/>
          </a:xfrm>
          <a:prstGeom prst="roundRect">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减号 10"/>
          <p:cNvSpPr/>
          <p:nvPr/>
        </p:nvSpPr>
        <p:spPr>
          <a:xfrm rot="5400000">
            <a:off x="1849924" y="1338618"/>
            <a:ext cx="34081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减号 11"/>
          <p:cNvSpPr/>
          <p:nvPr/>
        </p:nvSpPr>
        <p:spPr>
          <a:xfrm rot="5400000">
            <a:off x="7387084" y="1332613"/>
            <a:ext cx="35282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452" y="1637757"/>
            <a:ext cx="3568889" cy="2068469"/>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523" y="1675460"/>
            <a:ext cx="3620656" cy="206846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032" y="56147"/>
            <a:ext cx="4741233" cy="1223380"/>
          </a:xfrm>
          <a:prstGeom prst="rect">
            <a:avLst/>
          </a:prstGeom>
        </p:spPr>
      </p:pic>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5f7f5f01-eaee-40d0-a6a6-4189561fecb3"/>
  <p:tag name="COMMONDATA" val="eyJoZGlkIjoiYTc2ZGZiNzZiNDVlOGViOWVmM2JhOTY0NGJkNjUyYz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17483</Words>
  <Application>WPS 演示</Application>
  <PresentationFormat>全屏显示(4:3)</PresentationFormat>
  <Paragraphs>1652</Paragraphs>
  <Slides>93</Slides>
  <Notes>91</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93</vt:i4>
      </vt:variant>
    </vt:vector>
  </HeadingPairs>
  <TitlesOfParts>
    <vt:vector size="110" baseType="lpstr">
      <vt:lpstr>Arial</vt:lpstr>
      <vt:lpstr>宋体</vt:lpstr>
      <vt:lpstr>Wingdings</vt:lpstr>
      <vt:lpstr>Calibri</vt:lpstr>
      <vt:lpstr>微软雅黑</vt:lpstr>
      <vt:lpstr>Times New Roman</vt:lpstr>
      <vt:lpstr>NimbusRomNo9L-Regu</vt:lpstr>
      <vt:lpstr>Segoe Print</vt:lpstr>
      <vt:lpstr>Wingdings 2</vt:lpstr>
      <vt:lpstr>PingFang SC</vt:lpstr>
      <vt:lpstr>Cambria Math</vt:lpstr>
      <vt:lpstr>等线</vt:lpstr>
      <vt:lpstr>等线 Light</vt:lpstr>
      <vt:lpstr>Arial Unicode MS</vt:lpstr>
      <vt:lpstr>-apple-system</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bingshu</dc:creator>
  <cp:lastModifiedBy>BookPlus</cp:lastModifiedBy>
  <cp:revision>3855</cp:revision>
  <dcterms:created xsi:type="dcterms:W3CDTF">2021-09-11T01:34:00Z</dcterms:created>
  <dcterms:modified xsi:type="dcterms:W3CDTF">2024-03-20T13:35:12Z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702B14C53A064BD8A93335FC792F0C11</vt:lpwstr>
  </property>
  <property fmtid="{D5CDD505-2E9C-101B-9397-08002B2CF9AE}" pid="3" name="KSOProductBuildVer">
    <vt:lpwstr>2052-11.1.0.13703</vt:lpwstr>
  </property>
</Properties>
</file>